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60" r:id="rId3"/>
    <p:sldId id="296" r:id="rId4"/>
    <p:sldId id="271" r:id="rId5"/>
    <p:sldId id="294" r:id="rId6"/>
    <p:sldId id="259" r:id="rId7"/>
    <p:sldId id="264" r:id="rId8"/>
    <p:sldId id="265" r:id="rId9"/>
    <p:sldId id="295" r:id="rId10"/>
    <p:sldId id="269" r:id="rId11"/>
    <p:sldId id="270" r:id="rId12"/>
    <p:sldId id="277" r:id="rId13"/>
    <p:sldId id="290" r:id="rId14"/>
    <p:sldId id="287" r:id="rId15"/>
    <p:sldId id="288" r:id="rId16"/>
    <p:sldId id="289" r:id="rId17"/>
    <p:sldId id="273" r:id="rId18"/>
    <p:sldId id="268" r:id="rId19"/>
    <p:sldId id="267" r:id="rId20"/>
    <p:sldId id="279" r:id="rId21"/>
    <p:sldId id="291" r:id="rId22"/>
    <p:sldId id="280" r:id="rId23"/>
    <p:sldId id="285" r:id="rId24"/>
    <p:sldId id="263" r:id="rId25"/>
    <p:sldId id="262" r:id="rId26"/>
    <p:sldId id="297" r:id="rId27"/>
    <p:sldId id="272"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48"/>
    <a:srgbClr val="C800C8"/>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682" autoAdjust="0"/>
  </p:normalViewPr>
  <p:slideViewPr>
    <p:cSldViewPr snapToGrid="0" snapToObjects="1">
      <p:cViewPr>
        <p:scale>
          <a:sx n="100" d="100"/>
          <a:sy n="100" d="100"/>
        </p:scale>
        <p:origin x="-544" y="3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1.png>
</file>

<file path=ppt/media/image12.png>
</file>

<file path=ppt/media/image17.png>
</file>

<file path=ppt/media/image2.png>
</file>

<file path=ppt/media/image23.png>
</file>

<file path=ppt/media/image25.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C34BA91-8666-2742-A8EA-5A0DA56291AF}" type="datetimeFigureOut">
              <a:rPr lang="en-US" smtClean="0"/>
              <a:t>5/30/17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8683DBE-2FAB-EF44-8983-B13998765110}" type="slidenum">
              <a:rPr lang="en-US" smtClean="0"/>
              <a:t>‹#›</a:t>
            </a:fld>
            <a:endParaRPr lang="en-US"/>
          </a:p>
        </p:txBody>
      </p:sp>
    </p:spTree>
    <p:extLst>
      <p:ext uri="{BB962C8B-B14F-4D97-AF65-F5344CB8AC3E}">
        <p14:creationId xmlns:p14="http://schemas.microsoft.com/office/powerpoint/2010/main" val="1140410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I’m Merry Powell</a:t>
            </a:r>
            <a:r>
              <a:rPr lang="en-US" baseline="0" dirty="0" smtClean="0"/>
              <a:t> and I’m a PhD student at Yale working with Meg </a:t>
            </a:r>
            <a:r>
              <a:rPr lang="en-US" baseline="0" dirty="0" err="1" smtClean="0"/>
              <a:t>Urry&amp;Nico</a:t>
            </a:r>
            <a:r>
              <a:rPr lang="en-US" baseline="0" dirty="0" smtClean="0"/>
              <a:t> </a:t>
            </a:r>
            <a:r>
              <a:rPr lang="en-US" baseline="0" dirty="0" err="1" smtClean="0"/>
              <a:t>cappelluti</a:t>
            </a:r>
            <a:r>
              <a:rPr lang="en-US" baseline="0" dirty="0" smtClean="0"/>
              <a:t>. Today I’ll be talking about probing the cosmic </a:t>
            </a:r>
            <a:r>
              <a:rPr lang="en-US" baseline="0" dirty="0" smtClean="0"/>
              <a:t>environments </a:t>
            </a:r>
            <a:r>
              <a:rPr lang="en-US" baseline="0" dirty="0" smtClean="0"/>
              <a:t>of local AGN, </a:t>
            </a:r>
            <a:r>
              <a:rPr lang="en-US" baseline="0" dirty="0" smtClean="0"/>
              <a:t>using </a:t>
            </a:r>
            <a:r>
              <a:rPr lang="en-US" baseline="0" dirty="0" smtClean="0"/>
              <a:t>swift-bat for a </a:t>
            </a:r>
            <a:r>
              <a:rPr lang="en-US" baseline="0" dirty="0" smtClean="0"/>
              <a:t>sample nearly </a:t>
            </a:r>
            <a:r>
              <a:rPr lang="en-US" baseline="0" dirty="0" smtClean="0"/>
              <a:t>unbiased towards obscuration. </a:t>
            </a:r>
            <a:endParaRPr lang="en-US" dirty="0"/>
          </a:p>
        </p:txBody>
      </p:sp>
      <p:sp>
        <p:nvSpPr>
          <p:cNvPr id="4" name="Slide Number Placeholder 3"/>
          <p:cNvSpPr>
            <a:spLocks noGrp="1"/>
          </p:cNvSpPr>
          <p:nvPr>
            <p:ph type="sldNum" sz="quarter" idx="10"/>
          </p:nvPr>
        </p:nvSpPr>
        <p:spPr/>
        <p:txBody>
          <a:bodyPr/>
          <a:lstStyle/>
          <a:p>
            <a:fld id="{F8683DBE-2FAB-EF44-8983-B13998765110}" type="slidenum">
              <a:rPr lang="en-US" smtClean="0"/>
              <a:t>1</a:t>
            </a:fld>
            <a:endParaRPr lang="en-US"/>
          </a:p>
        </p:txBody>
      </p:sp>
    </p:spTree>
    <p:extLst>
      <p:ext uri="{BB962C8B-B14F-4D97-AF65-F5344CB8AC3E}">
        <p14:creationId xmlns:p14="http://schemas.microsoft.com/office/powerpoint/2010/main" val="149129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 large scales,</a:t>
            </a:r>
            <a:r>
              <a:rPr lang="en-US" baseline="0" dirty="0" smtClean="0"/>
              <a:t> the so-called 2-halo term dominates, which measures the clustering  of AGN in individual halos. From this you can estimate the average mass of the dark matter halos that the AGN reside</a:t>
            </a:r>
            <a:endParaRPr lang="en-US" dirty="0"/>
          </a:p>
        </p:txBody>
      </p:sp>
      <p:sp>
        <p:nvSpPr>
          <p:cNvPr id="4" name="Slide Number Placeholder 3"/>
          <p:cNvSpPr>
            <a:spLocks noGrp="1"/>
          </p:cNvSpPr>
          <p:nvPr>
            <p:ph type="sldNum" sz="quarter" idx="10"/>
          </p:nvPr>
        </p:nvSpPr>
        <p:spPr/>
        <p:txBody>
          <a:bodyPr/>
          <a:lstStyle/>
          <a:p>
            <a:fld id="{F8683DBE-2FAB-EF44-8983-B13998765110}" type="slidenum">
              <a:rPr lang="en-US" smtClean="0"/>
              <a:t>10</a:t>
            </a:fld>
            <a:endParaRPr lang="en-US"/>
          </a:p>
        </p:txBody>
      </p:sp>
    </p:spTree>
    <p:extLst>
      <p:ext uri="{BB962C8B-B14F-4D97-AF65-F5344CB8AC3E}">
        <p14:creationId xmlns:p14="http://schemas.microsoft.com/office/powerpoint/2010/main" val="2225868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On smaller</a:t>
            </a:r>
            <a:r>
              <a:rPr lang="en-US" baseline="0" dirty="0" smtClean="0"/>
              <a:t> scales, the 1-halo term dominates, which measures the clustering of AGN in the same halo. This constrains the halo occupation distribution of AGN, which ill talk more about in a minute. This hasn’t been done much </a:t>
            </a:r>
            <a:r>
              <a:rPr lang="en-US" baseline="0" dirty="0" err="1" smtClean="0"/>
              <a:t>previoulsy</a:t>
            </a:r>
            <a:r>
              <a:rPr lang="en-US" baseline="0" dirty="0" smtClean="0"/>
              <a:t>, because need large samples or a large tracer set. but its powerful tool in interpreting the CF on both nonlinear and linear scales, and so we took advantage of it to model our measurement</a:t>
            </a:r>
          </a:p>
          <a:p>
            <a:endParaRPr lang="en-US" dirty="0"/>
          </a:p>
        </p:txBody>
      </p:sp>
      <p:sp>
        <p:nvSpPr>
          <p:cNvPr id="4" name="Slide Number Placeholder 3"/>
          <p:cNvSpPr>
            <a:spLocks noGrp="1"/>
          </p:cNvSpPr>
          <p:nvPr>
            <p:ph type="sldNum" sz="quarter" idx="10"/>
          </p:nvPr>
        </p:nvSpPr>
        <p:spPr/>
        <p:txBody>
          <a:bodyPr/>
          <a:lstStyle/>
          <a:p>
            <a:fld id="{F8683DBE-2FAB-EF44-8983-B13998765110}" type="slidenum">
              <a:rPr lang="en-US" smtClean="0"/>
              <a:t>11</a:t>
            </a:fld>
            <a:endParaRPr lang="en-US"/>
          </a:p>
        </p:txBody>
      </p:sp>
    </p:spTree>
    <p:extLst>
      <p:ext uri="{BB962C8B-B14F-4D97-AF65-F5344CB8AC3E}">
        <p14:creationId xmlns:p14="http://schemas.microsoft.com/office/powerpoint/2010/main" val="652638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halo occupation distribution is just the average number of </a:t>
            </a:r>
            <a:r>
              <a:rPr lang="en-US" baseline="0" dirty="0" smtClean="0"/>
              <a:t>objects </a:t>
            </a:r>
            <a:r>
              <a:rPr lang="en-US" baseline="0" dirty="0" smtClean="0"/>
              <a:t>in a halo as a function of halo mass. Its typically broken down into centrals and satellite components.</a:t>
            </a:r>
          </a:p>
          <a:p>
            <a:r>
              <a:rPr lang="en-US" baseline="0" dirty="0" smtClean="0"/>
              <a:t>So for the AGN, we Modeled it as step function for central + </a:t>
            </a:r>
            <a:r>
              <a:rPr lang="en-US" baseline="0" dirty="0" err="1" smtClean="0"/>
              <a:t>plaw</a:t>
            </a:r>
            <a:r>
              <a:rPr lang="en-US" baseline="0" dirty="0" smtClean="0"/>
              <a:t> for satellite, for a 2-parameter model (minimum halo mass for a central, </a:t>
            </a:r>
            <a:r>
              <a:rPr lang="en-US" baseline="0" dirty="0" err="1" smtClean="0"/>
              <a:t>mmin</a:t>
            </a:r>
            <a:r>
              <a:rPr lang="en-US" baseline="0" dirty="0" smtClean="0"/>
              <a:t>, and alpha, the slope of the satellites)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Constraining this, you can </a:t>
            </a:r>
            <a:r>
              <a:rPr lang="en-US" baseline="0" dirty="0" smtClean="0"/>
              <a:t>recover all info from 2-halo term </a:t>
            </a:r>
            <a:r>
              <a:rPr lang="en-US" baseline="0" dirty="0" smtClean="0"/>
              <a:t>as well</a:t>
            </a:r>
            <a:endParaRPr lang="en-US" dirty="0" smtClean="0"/>
          </a:p>
          <a:p>
            <a:r>
              <a:rPr lang="en-US" baseline="0" dirty="0" smtClean="0"/>
              <a:t>The way we fit the correlation function with such a model is by comparing with mock </a:t>
            </a:r>
            <a:r>
              <a:rPr lang="en-US" baseline="0" dirty="0" smtClean="0"/>
              <a:t>samples. I did this by using </a:t>
            </a:r>
            <a:r>
              <a:rPr lang="en-US" baseline="0" dirty="0" err="1" smtClean="0"/>
              <a:t>halotools</a:t>
            </a:r>
            <a:endParaRPr lang="en-US" baseline="0" dirty="0" smtClean="0"/>
          </a:p>
        </p:txBody>
      </p:sp>
      <p:sp>
        <p:nvSpPr>
          <p:cNvPr id="4" name="Slide Number Placeholder 3"/>
          <p:cNvSpPr>
            <a:spLocks noGrp="1"/>
          </p:cNvSpPr>
          <p:nvPr>
            <p:ph type="sldNum" sz="quarter" idx="10"/>
          </p:nvPr>
        </p:nvSpPr>
        <p:spPr/>
        <p:txBody>
          <a:bodyPr/>
          <a:lstStyle/>
          <a:p>
            <a:fld id="{471CA4D0-7AB3-1D4C-91EB-B5482DF6E8B7}" type="slidenum">
              <a:rPr lang="en-US" smtClean="0"/>
              <a:t>12</a:t>
            </a:fld>
            <a:endParaRPr lang="en-US"/>
          </a:p>
        </p:txBody>
      </p:sp>
    </p:spTree>
    <p:extLst>
      <p:ext uri="{BB962C8B-B14F-4D97-AF65-F5344CB8AC3E}">
        <p14:creationId xmlns:p14="http://schemas.microsoft.com/office/powerpoint/2010/main" val="18604388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err="1" smtClean="0"/>
              <a:t>Halotools</a:t>
            </a:r>
            <a:r>
              <a:rPr lang="en-US" baseline="0" dirty="0" smtClean="0"/>
              <a:t> is software developed by Andrew </a:t>
            </a:r>
            <a:r>
              <a:rPr lang="en-US" baseline="0" dirty="0" err="1" smtClean="0"/>
              <a:t>hearin</a:t>
            </a:r>
            <a:r>
              <a:rPr lang="en-US" baseline="0" dirty="0" smtClean="0"/>
              <a:t>, a postdoc at </a:t>
            </a:r>
            <a:r>
              <a:rPr lang="en-US" baseline="0" dirty="0" err="1" smtClean="0"/>
              <a:t>yale</a:t>
            </a:r>
            <a:r>
              <a:rPr lang="en-US" baseline="0" dirty="0" smtClean="0"/>
              <a:t>, for building and testing models of the galaxy-halo connection</a:t>
            </a:r>
          </a:p>
        </p:txBody>
      </p:sp>
      <p:sp>
        <p:nvSpPr>
          <p:cNvPr id="4" name="Slide Number Placeholder 3"/>
          <p:cNvSpPr>
            <a:spLocks noGrp="1"/>
          </p:cNvSpPr>
          <p:nvPr>
            <p:ph type="sldNum" sz="quarter" idx="10"/>
          </p:nvPr>
        </p:nvSpPr>
        <p:spPr/>
        <p:txBody>
          <a:bodyPr/>
          <a:lstStyle/>
          <a:p>
            <a:fld id="{471CA4D0-7AB3-1D4C-91EB-B5482DF6E8B7}" type="slidenum">
              <a:rPr lang="en-US" smtClean="0"/>
              <a:t>13</a:t>
            </a:fld>
            <a:endParaRPr lang="en-US"/>
          </a:p>
        </p:txBody>
      </p:sp>
    </p:spTree>
    <p:extLst>
      <p:ext uri="{BB962C8B-B14F-4D97-AF65-F5344CB8AC3E}">
        <p14:creationId xmlns:p14="http://schemas.microsoft.com/office/powerpoint/2010/main" val="18604388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Obtains a halo catalog from a DM simulation.</a:t>
            </a:r>
          </a:p>
        </p:txBody>
      </p:sp>
      <p:sp>
        <p:nvSpPr>
          <p:cNvPr id="4" name="Slide Number Placeholder 3"/>
          <p:cNvSpPr>
            <a:spLocks noGrp="1"/>
          </p:cNvSpPr>
          <p:nvPr>
            <p:ph type="sldNum" sz="quarter" idx="10"/>
          </p:nvPr>
        </p:nvSpPr>
        <p:spPr/>
        <p:txBody>
          <a:bodyPr/>
          <a:lstStyle/>
          <a:p>
            <a:fld id="{471CA4D0-7AB3-1D4C-91EB-B5482DF6E8B7}" type="slidenum">
              <a:rPr lang="en-US" smtClean="0"/>
              <a:t>14</a:t>
            </a:fld>
            <a:endParaRPr lang="en-US"/>
          </a:p>
        </p:txBody>
      </p:sp>
    </p:spTree>
    <p:extLst>
      <p:ext uri="{BB962C8B-B14F-4D97-AF65-F5344CB8AC3E}">
        <p14:creationId xmlns:p14="http://schemas.microsoft.com/office/powerpoint/2010/main" val="1860438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 then populates the halo catalog with a defined halo occupation distribution, </a:t>
            </a:r>
            <a:r>
              <a:rPr lang="en-US" baseline="0" dirty="0" err="1" smtClean="0"/>
              <a:t>parametrized</a:t>
            </a:r>
            <a:r>
              <a:rPr lang="en-US" baseline="0" dirty="0" smtClean="0"/>
              <a:t> in any way</a:t>
            </a:r>
          </a:p>
        </p:txBody>
      </p:sp>
      <p:sp>
        <p:nvSpPr>
          <p:cNvPr id="4" name="Slide Number Placeholder 3"/>
          <p:cNvSpPr>
            <a:spLocks noGrp="1"/>
          </p:cNvSpPr>
          <p:nvPr>
            <p:ph type="sldNum" sz="quarter" idx="10"/>
          </p:nvPr>
        </p:nvSpPr>
        <p:spPr/>
        <p:txBody>
          <a:bodyPr/>
          <a:lstStyle/>
          <a:p>
            <a:fld id="{471CA4D0-7AB3-1D4C-91EB-B5482DF6E8B7}" type="slidenum">
              <a:rPr lang="en-US" smtClean="0"/>
              <a:t>15</a:t>
            </a:fld>
            <a:endParaRPr lang="en-US"/>
          </a:p>
        </p:txBody>
      </p:sp>
    </p:spTree>
    <p:extLst>
      <p:ext uri="{BB962C8B-B14F-4D97-AF65-F5344CB8AC3E}">
        <p14:creationId xmlns:p14="http://schemas.microsoft.com/office/powerpoint/2010/main" val="18604388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 then can compute the clustering statistics</a:t>
            </a:r>
          </a:p>
          <a:p>
            <a:r>
              <a:rPr lang="en-US" baseline="0" dirty="0" smtClean="0"/>
              <a:t>Benefit of using mocks rather than fitting analytically is that we can easily correct for incompleteness in the full flux-limited galaxy sample. </a:t>
            </a:r>
            <a:r>
              <a:rPr lang="en-US" dirty="0" smtClean="0"/>
              <a:t>The </a:t>
            </a:r>
            <a:r>
              <a:rPr lang="en-US" baseline="0" dirty="0" smtClean="0"/>
              <a:t>galaxy HOD has been well-calibrated, so we made a galaxy mock with this HOD and corrected for incompleteness as a function of luminosity to mimic our </a:t>
            </a:r>
            <a:r>
              <a:rPr lang="en-US" baseline="0" dirty="0" smtClean="0"/>
              <a:t>sample of 2mass galaxies. </a:t>
            </a:r>
            <a:r>
              <a:rPr lang="en-US" baseline="0" dirty="0" smtClean="0"/>
              <a:t>We then cross-correlated this mock sample with the AGN mock </a:t>
            </a:r>
            <a:r>
              <a:rPr lang="en-US" baseline="0" dirty="0" err="1" smtClean="0"/>
              <a:t>parametrized</a:t>
            </a:r>
            <a:r>
              <a:rPr lang="en-US" baseline="0" dirty="0" smtClean="0"/>
              <a:t> by our HOD model, to fit the cross-correlation function</a:t>
            </a:r>
          </a:p>
        </p:txBody>
      </p:sp>
      <p:sp>
        <p:nvSpPr>
          <p:cNvPr id="4" name="Slide Number Placeholder 3"/>
          <p:cNvSpPr>
            <a:spLocks noGrp="1"/>
          </p:cNvSpPr>
          <p:nvPr>
            <p:ph type="sldNum" sz="quarter" idx="10"/>
          </p:nvPr>
        </p:nvSpPr>
        <p:spPr/>
        <p:txBody>
          <a:bodyPr/>
          <a:lstStyle/>
          <a:p>
            <a:fld id="{471CA4D0-7AB3-1D4C-91EB-B5482DF6E8B7}" type="slidenum">
              <a:rPr lang="en-US" smtClean="0"/>
              <a:t>16</a:t>
            </a:fld>
            <a:endParaRPr lang="en-US"/>
          </a:p>
        </p:txBody>
      </p:sp>
    </p:spTree>
    <p:extLst>
      <p:ext uri="{BB962C8B-B14F-4D97-AF65-F5344CB8AC3E}">
        <p14:creationId xmlns:p14="http://schemas.microsoft.com/office/powerpoint/2010/main" val="18604388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plot shows our results of the cross-correlation measurement between the Swift-bat AGN and 2MASS galaxies..  the model of our best fit HOD is shown in green, and the the data/model is shown in the bottom panel. This is for our full sample, which has an average bolometric luminosity of 10^44.7, and average </a:t>
            </a:r>
            <a:r>
              <a:rPr lang="en-US" baseline="0" dirty="0" err="1" smtClean="0"/>
              <a:t>redhsit</a:t>
            </a:r>
            <a:r>
              <a:rPr lang="en-US" baseline="0" dirty="0" smtClean="0"/>
              <a:t> of ~.04</a:t>
            </a:r>
          </a:p>
          <a:p>
            <a:endParaRPr lang="en-US" baseline="0" dirty="0" smtClean="0"/>
          </a:p>
          <a:p>
            <a:r>
              <a:rPr lang="en-US" baseline="0" dirty="0" smtClean="0"/>
              <a:t>1&amp;2 halo</a:t>
            </a:r>
          </a:p>
        </p:txBody>
      </p:sp>
      <p:sp>
        <p:nvSpPr>
          <p:cNvPr id="4" name="Slide Number Placeholder 3"/>
          <p:cNvSpPr>
            <a:spLocks noGrp="1"/>
          </p:cNvSpPr>
          <p:nvPr>
            <p:ph type="sldNum" sz="quarter" idx="10"/>
          </p:nvPr>
        </p:nvSpPr>
        <p:spPr/>
        <p:txBody>
          <a:bodyPr/>
          <a:lstStyle/>
          <a:p>
            <a:fld id="{F8683DBE-2FAB-EF44-8983-B13998765110}" type="slidenum">
              <a:rPr lang="en-US" smtClean="0"/>
              <a:t>17</a:t>
            </a:fld>
            <a:endParaRPr lang="en-US"/>
          </a:p>
        </p:txBody>
      </p:sp>
    </p:spTree>
    <p:extLst>
      <p:ext uri="{BB962C8B-B14F-4D97-AF65-F5344CB8AC3E}">
        <p14:creationId xmlns:p14="http://schemas.microsoft.com/office/powerpoint/2010/main" val="35351653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left-hand plot shows the delta chi2 contours of the fit. </a:t>
            </a:r>
            <a:r>
              <a:rPr lang="en-US" dirty="0" smtClean="0"/>
              <a:t>Again, the 2</a:t>
            </a:r>
            <a:r>
              <a:rPr lang="en-US" baseline="0" dirty="0" smtClean="0"/>
              <a:t> parameters of our HOD model was the </a:t>
            </a:r>
            <a:r>
              <a:rPr lang="en-US" baseline="0" dirty="0" err="1" smtClean="0"/>
              <a:t>mimimum</a:t>
            </a:r>
            <a:r>
              <a:rPr lang="en-US" baseline="0" dirty="0" smtClean="0"/>
              <a:t> halo mass to host an AGN and alpha, the </a:t>
            </a:r>
            <a:r>
              <a:rPr lang="en-US" baseline="0" dirty="0" err="1" smtClean="0"/>
              <a:t>powerlaw</a:t>
            </a:r>
            <a:r>
              <a:rPr lang="en-US" baseline="0" dirty="0" smtClean="0"/>
              <a:t> slope of the satellites. The right-hand plot shows the corresponding best-fit HOD (in black) </a:t>
            </a:r>
            <a:r>
              <a:rPr lang="en-US" baseline="0" dirty="0" smtClean="0"/>
              <a:t>with the </a:t>
            </a:r>
            <a:r>
              <a:rPr lang="en-US" baseline="0" dirty="0" smtClean="0"/>
              <a:t>bounds of from the 1 sigma confidence region</a:t>
            </a:r>
            <a:endParaRPr lang="en-US" dirty="0" smtClean="0"/>
          </a:p>
          <a:p>
            <a:endParaRPr lang="en-US" baseline="0" dirty="0" smtClean="0"/>
          </a:p>
          <a:p>
            <a:r>
              <a:rPr lang="en-US" baseline="0" dirty="0" smtClean="0"/>
              <a:t> We find that as a result, the average halo mass for our sample is ~ 10^12.8 .</a:t>
            </a:r>
          </a:p>
        </p:txBody>
      </p:sp>
      <p:sp>
        <p:nvSpPr>
          <p:cNvPr id="4" name="Slide Number Placeholder 3"/>
          <p:cNvSpPr>
            <a:spLocks noGrp="1"/>
          </p:cNvSpPr>
          <p:nvPr>
            <p:ph type="sldNum" sz="quarter" idx="10"/>
          </p:nvPr>
        </p:nvSpPr>
        <p:spPr/>
        <p:txBody>
          <a:bodyPr/>
          <a:lstStyle/>
          <a:p>
            <a:fld id="{F8683DBE-2FAB-EF44-8983-B13998765110}" type="slidenum">
              <a:rPr lang="en-US" smtClean="0"/>
              <a:t>18</a:t>
            </a:fld>
            <a:endParaRPr lang="en-US"/>
          </a:p>
        </p:txBody>
      </p:sp>
    </p:spTree>
    <p:extLst>
      <p:ext uri="{BB962C8B-B14F-4D97-AF65-F5344CB8AC3E}">
        <p14:creationId xmlns:p14="http://schemas.microsoft.com/office/powerpoint/2010/main" val="37686589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put this in context, this is consistent </a:t>
            </a:r>
            <a:r>
              <a:rPr lang="en-US" baseline="0" dirty="0" smtClean="0"/>
              <a:t>with </a:t>
            </a:r>
            <a:r>
              <a:rPr lang="en-US" baseline="0" dirty="0" smtClean="0"/>
              <a:t>other studies, and </a:t>
            </a:r>
            <a:r>
              <a:rPr lang="en-US" baseline="0" dirty="0" smtClean="0"/>
              <a:t>implies </a:t>
            </a:r>
            <a:r>
              <a:rPr lang="en-US" baseline="0" dirty="0" smtClean="0"/>
              <a:t>that they tend to live in galaxy groups</a:t>
            </a:r>
            <a:endParaRPr lang="en-US" dirty="0" smtClean="0"/>
          </a:p>
          <a:p>
            <a:r>
              <a:rPr lang="en-US" dirty="0" smtClean="0"/>
              <a:t>We also</a:t>
            </a:r>
            <a:r>
              <a:rPr lang="en-US" baseline="0" dirty="0" smtClean="0"/>
              <a:t> constrain  0&lt;alpha &lt;1. for </a:t>
            </a:r>
            <a:r>
              <a:rPr lang="en-US" dirty="0" smtClean="0"/>
              <a:t>galaxies;: alpha =1,</a:t>
            </a:r>
            <a:r>
              <a:rPr lang="en-US" baseline="0" dirty="0" smtClean="0"/>
              <a:t> where the</a:t>
            </a:r>
            <a:r>
              <a:rPr lang="en-US" dirty="0" smtClean="0"/>
              <a:t> number of galaxies</a:t>
            </a:r>
            <a:r>
              <a:rPr lang="en-US" baseline="0" dirty="0" smtClean="0"/>
              <a:t> per halo scales with Mh. </a:t>
            </a:r>
            <a:r>
              <a:rPr lang="en-US" baseline="0" dirty="0" smtClean="0"/>
              <a:t>So for an </a:t>
            </a:r>
            <a:r>
              <a:rPr lang="en-US" baseline="0" dirty="0" err="1" smtClean="0"/>
              <a:t>agn</a:t>
            </a:r>
            <a:r>
              <a:rPr lang="en-US" baseline="0" dirty="0" smtClean="0"/>
              <a:t> alpha &lt;1 </a:t>
            </a:r>
            <a:r>
              <a:rPr lang="en-US" baseline="0" dirty="0" smtClean="0"/>
              <a:t>would mean </a:t>
            </a:r>
            <a:r>
              <a:rPr lang="en-US" baseline="0" dirty="0" smtClean="0"/>
              <a:t>that the AGN fraction decreases with halo mass above </a:t>
            </a:r>
            <a:r>
              <a:rPr lang="en-US" baseline="0" dirty="0" err="1" smtClean="0"/>
              <a:t>Mmin</a:t>
            </a:r>
            <a:r>
              <a:rPr lang="en-US" baseline="0" dirty="0" smtClean="0"/>
              <a:t>, possibly meaning that AGN avoid richest clusters</a:t>
            </a:r>
          </a:p>
          <a:p>
            <a:r>
              <a:rPr lang="en-US" baseline="0" dirty="0" smtClean="0"/>
              <a:t>Also, while some studies have claimed AGN tend to be centrals, the fact that alpha &gt;0 suggests </a:t>
            </a:r>
            <a:r>
              <a:rPr lang="en-US" baseline="0" dirty="0" smtClean="0"/>
              <a:t>there’s </a:t>
            </a:r>
            <a:r>
              <a:rPr lang="en-US" baseline="0" dirty="0" smtClean="0"/>
              <a:t>a significant satellite </a:t>
            </a:r>
            <a:r>
              <a:rPr lang="en-US" baseline="0" dirty="0" smtClean="0"/>
              <a:t>component</a:t>
            </a:r>
            <a:endParaRPr lang="en-US" baseline="0" dirty="0" smtClean="0"/>
          </a:p>
        </p:txBody>
      </p:sp>
      <p:sp>
        <p:nvSpPr>
          <p:cNvPr id="4" name="Slide Number Placeholder 3"/>
          <p:cNvSpPr>
            <a:spLocks noGrp="1"/>
          </p:cNvSpPr>
          <p:nvPr>
            <p:ph type="sldNum" sz="quarter" idx="10"/>
          </p:nvPr>
        </p:nvSpPr>
        <p:spPr/>
        <p:txBody>
          <a:bodyPr/>
          <a:lstStyle/>
          <a:p>
            <a:fld id="{F8683DBE-2FAB-EF44-8983-B13998765110}" type="slidenum">
              <a:rPr lang="en-US" smtClean="0"/>
              <a:t>19</a:t>
            </a:fld>
            <a:endParaRPr lang="en-US"/>
          </a:p>
        </p:txBody>
      </p:sp>
    </p:spTree>
    <p:extLst>
      <p:ext uri="{BB962C8B-B14F-4D97-AF65-F5344CB8AC3E}">
        <p14:creationId xmlns:p14="http://schemas.microsoft.com/office/powerpoint/2010/main" val="4074453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One</a:t>
            </a:r>
            <a:r>
              <a:rPr lang="en-US" baseline="0" dirty="0" smtClean="0"/>
              <a:t> way of constraining large-scale galaxy environments is with clustering studies. Galaxies form inside dark matter halos, which have gravitationally collapsed at the peaks of the dark matter distribution, and so how they’re distributed in space only depends on (1) how the individual dark matter halos cluster (which just depends on cosmology) ) and (2) how they occupy their individual halos (which depends on their formation &amp; evolution). So the AGN clustering, as an event of galaxy evolution, can constrain the environments of growing supermassive black holes.</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F8683DBE-2FAB-EF44-8983-B13998765110}" type="slidenum">
              <a:rPr lang="en-US" smtClean="0"/>
              <a:t>2</a:t>
            </a:fld>
            <a:endParaRPr lang="en-US"/>
          </a:p>
        </p:txBody>
      </p:sp>
    </p:spTree>
    <p:extLst>
      <p:ext uri="{BB962C8B-B14F-4D97-AF65-F5344CB8AC3E}">
        <p14:creationId xmlns:p14="http://schemas.microsoft.com/office/powerpoint/2010/main" val="4858658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we split the sample in two bins of obscuration.</a:t>
            </a:r>
            <a:r>
              <a:rPr lang="en-US" baseline="0" dirty="0" smtClean="0"/>
              <a:t> To avoid incompleteness biases, we chose samples whose bolometric luminosity distributions matched. This is the result of the correlation function measurement and HOD fits, where red </a:t>
            </a:r>
            <a:r>
              <a:rPr lang="en-US" baseline="0" dirty="0" smtClean="0"/>
              <a:t>corresponds </a:t>
            </a:r>
            <a:r>
              <a:rPr lang="en-US" baseline="0" dirty="0" smtClean="0"/>
              <a:t>to obscured AGN and blue corresponds to </a:t>
            </a:r>
            <a:r>
              <a:rPr lang="en-US" baseline="0" dirty="0" err="1" smtClean="0"/>
              <a:t>unobscured</a:t>
            </a:r>
            <a:r>
              <a:rPr lang="en-US" baseline="0" dirty="0" smtClean="0"/>
              <a:t>. While the two-halo term looks similar between the two samples, obscured AGN seem more clustered on small scales. This corresponds to the differing HOD fits shown on the right.</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To see </a:t>
            </a:r>
            <a:r>
              <a:rPr lang="en-US" baseline="0" dirty="0" err="1" smtClean="0"/>
              <a:t>whats</a:t>
            </a:r>
            <a:r>
              <a:rPr lang="en-US" baseline="0" dirty="0" smtClean="0"/>
              <a:t> driving the differences between the two types</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F8683DBE-2FAB-EF44-8983-B13998765110}" type="slidenum">
              <a:rPr lang="en-US" smtClean="0"/>
              <a:t>20</a:t>
            </a:fld>
            <a:endParaRPr lang="en-US"/>
          </a:p>
        </p:txBody>
      </p:sp>
    </p:spTree>
    <p:extLst>
      <p:ext uri="{BB962C8B-B14F-4D97-AF65-F5344CB8AC3E}">
        <p14:creationId xmlns:p14="http://schemas.microsoft.com/office/powerpoint/2010/main" val="1747660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plot </a:t>
            </a:r>
            <a:r>
              <a:rPr lang="en-US" dirty="0" smtClean="0"/>
              <a:t>the luminosity and </a:t>
            </a:r>
            <a:r>
              <a:rPr lang="en-US" dirty="0" err="1" smtClean="0"/>
              <a:t>redhsift</a:t>
            </a:r>
            <a:r>
              <a:rPr lang="en-US" dirty="0" smtClean="0"/>
              <a:t> </a:t>
            </a:r>
            <a:r>
              <a:rPr lang="en-US" dirty="0" smtClean="0"/>
              <a:t>distributions, showing</a:t>
            </a:r>
            <a:r>
              <a:rPr lang="en-US" baseline="0" dirty="0" smtClean="0"/>
              <a:t> that its probably not a selection effect</a:t>
            </a:r>
            <a:endParaRPr lang="en-US" baseline="0" dirty="0" smtClean="0"/>
          </a:p>
          <a:p>
            <a:endParaRPr lang="en-US" baseline="0" dirty="0" smtClean="0"/>
          </a:p>
          <a:p>
            <a:r>
              <a:rPr lang="en-US" baseline="0" dirty="0" smtClean="0"/>
              <a:t>Another possible cause of the difference is from different host galaxy </a:t>
            </a:r>
            <a:r>
              <a:rPr lang="en-US" baseline="0" dirty="0" err="1" smtClean="0"/>
              <a:t>properites</a:t>
            </a:r>
            <a:r>
              <a:rPr lang="en-US" baseline="0" dirty="0" smtClean="0"/>
              <a:t>, as galaxy clustering is highly dependent on stellar mass, color, SFR, etc. only a fraction of the sources have the photometry available for obtaining these estimates, but for the fraction that do</a:t>
            </a:r>
            <a:endParaRPr lang="en-US" dirty="0"/>
          </a:p>
        </p:txBody>
      </p:sp>
      <p:sp>
        <p:nvSpPr>
          <p:cNvPr id="4" name="Slide Number Placeholder 3"/>
          <p:cNvSpPr>
            <a:spLocks noGrp="1"/>
          </p:cNvSpPr>
          <p:nvPr>
            <p:ph type="sldNum" sz="quarter" idx="10"/>
          </p:nvPr>
        </p:nvSpPr>
        <p:spPr/>
        <p:txBody>
          <a:bodyPr/>
          <a:lstStyle/>
          <a:p>
            <a:fld id="{F8683DBE-2FAB-EF44-8983-B13998765110}" type="slidenum">
              <a:rPr lang="en-US" smtClean="0"/>
              <a:t>21</a:t>
            </a:fld>
            <a:endParaRPr lang="en-US"/>
          </a:p>
        </p:txBody>
      </p:sp>
    </p:spTree>
    <p:extLst>
      <p:ext uri="{BB962C8B-B14F-4D97-AF65-F5344CB8AC3E}">
        <p14:creationId xmlns:p14="http://schemas.microsoft.com/office/powerpoint/2010/main" val="18634607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found do differences in stellar mass and color for both samples.</a:t>
            </a:r>
            <a:r>
              <a:rPr lang="en-US" baseline="0" dirty="0" smtClean="0"/>
              <a:t> So at this point we’re still unsure what’s driving the different environmental differences between the </a:t>
            </a:r>
            <a:r>
              <a:rPr lang="en-US" baseline="0" dirty="0" smtClean="0"/>
              <a:t>two </a:t>
            </a:r>
            <a:r>
              <a:rPr lang="en-US" baseline="0" dirty="0" smtClean="0"/>
              <a:t>types of </a:t>
            </a:r>
            <a:r>
              <a:rPr lang="en-US" baseline="0" dirty="0" smtClean="0"/>
              <a:t>AGN</a:t>
            </a:r>
          </a:p>
          <a:p>
            <a:endParaRPr lang="en-US" baseline="0" dirty="0" smtClean="0"/>
          </a:p>
        </p:txBody>
      </p:sp>
      <p:sp>
        <p:nvSpPr>
          <p:cNvPr id="4" name="Slide Number Placeholder 3"/>
          <p:cNvSpPr>
            <a:spLocks noGrp="1"/>
          </p:cNvSpPr>
          <p:nvPr>
            <p:ph type="sldNum" sz="quarter" idx="10"/>
          </p:nvPr>
        </p:nvSpPr>
        <p:spPr/>
        <p:txBody>
          <a:bodyPr/>
          <a:lstStyle/>
          <a:p>
            <a:fld id="{F8683DBE-2FAB-EF44-8983-B13998765110}" type="slidenum">
              <a:rPr lang="en-US" smtClean="0"/>
              <a:t>22</a:t>
            </a:fld>
            <a:endParaRPr lang="en-US"/>
          </a:p>
        </p:txBody>
      </p:sp>
    </p:spTree>
    <p:extLst>
      <p:ext uri="{BB962C8B-B14F-4D97-AF65-F5344CB8AC3E}">
        <p14:creationId xmlns:p14="http://schemas.microsoft.com/office/powerpoint/2010/main" val="15275040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r>
              <a:rPr lang="en-US" baseline="0" dirty="0" smtClean="0"/>
              <a:t> o</a:t>
            </a:r>
            <a:r>
              <a:rPr lang="en-US" dirty="0" smtClean="0"/>
              <a:t>ur HOD constraints we estimated the </a:t>
            </a:r>
            <a:r>
              <a:rPr lang="en-US" baseline="0" dirty="0" smtClean="0"/>
              <a:t>average dark matter halo of each bin to be different, where we found obscured AGN tend to be in more massive halos. This is consistent with recent results using IR AGN at z=1, shown by the triangle points.</a:t>
            </a:r>
          </a:p>
          <a:p>
            <a:endParaRPr lang="en-US" baseline="0" dirty="0" smtClean="0"/>
          </a:p>
          <a:p>
            <a:r>
              <a:rPr lang="en-US" baseline="0" dirty="0" smtClean="0"/>
              <a:t>Also, the  average halo mass of the </a:t>
            </a:r>
            <a:r>
              <a:rPr lang="en-US" baseline="0" dirty="0" err="1" smtClean="0"/>
              <a:t>unobscured</a:t>
            </a:r>
            <a:r>
              <a:rPr lang="en-US" baseline="0" dirty="0" smtClean="0"/>
              <a:t> AGN was actually more consistent with optical quasar samples than x-ray </a:t>
            </a:r>
            <a:r>
              <a:rPr lang="en-US" baseline="0" dirty="0" err="1" smtClean="0"/>
              <a:t>agn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F8683DBE-2FAB-EF44-8983-B13998765110}" type="slidenum">
              <a:rPr lang="en-US" smtClean="0"/>
              <a:t>23</a:t>
            </a:fld>
            <a:endParaRPr lang="en-US"/>
          </a:p>
        </p:txBody>
      </p:sp>
    </p:spTree>
    <p:extLst>
      <p:ext uri="{BB962C8B-B14F-4D97-AF65-F5344CB8AC3E}">
        <p14:creationId xmlns:p14="http://schemas.microsoft.com/office/powerpoint/2010/main" val="40744532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conclusion,</a:t>
            </a:r>
            <a:r>
              <a:rPr lang="en-US" baseline="0" dirty="0" smtClean="0"/>
              <a:t> local hard x-ray selected AGN tend to live in </a:t>
            </a:r>
            <a:r>
              <a:rPr lang="en-US" baseline="0" dirty="0" err="1" smtClean="0"/>
              <a:t>dm</a:t>
            </a:r>
            <a:r>
              <a:rPr lang="en-US" baseline="0" dirty="0" smtClean="0"/>
              <a:t> halos of mass 10^12.8, typical of galaxy groups</a:t>
            </a:r>
          </a:p>
          <a:p>
            <a:r>
              <a:rPr lang="en-US" baseline="0" dirty="0" smtClean="0"/>
              <a:t>Our HOD </a:t>
            </a:r>
            <a:r>
              <a:rPr lang="en-US" baseline="0" dirty="0" smtClean="0"/>
              <a:t>constraints </a:t>
            </a:r>
            <a:r>
              <a:rPr lang="en-US" baseline="0" dirty="0" smtClean="0"/>
              <a:t>suggest that a significant fraction of AGN are satellites, and that the </a:t>
            </a:r>
            <a:r>
              <a:rPr lang="en-US" baseline="0" dirty="0" smtClean="0"/>
              <a:t>fraction of galaxies that are </a:t>
            </a:r>
            <a:r>
              <a:rPr lang="en-US" baseline="0" dirty="0" err="1" smtClean="0"/>
              <a:t>agn</a:t>
            </a:r>
            <a:r>
              <a:rPr lang="en-US" baseline="0" dirty="0" smtClean="0"/>
              <a:t> decreases </a:t>
            </a:r>
            <a:r>
              <a:rPr lang="en-US" baseline="0" dirty="0" smtClean="0"/>
              <a:t>with halo mass</a:t>
            </a:r>
          </a:p>
          <a:p>
            <a:r>
              <a:rPr lang="en-US" baseline="0" dirty="0" smtClean="0"/>
              <a:t>Lastly we found that obscured AGN tend to live in more dense </a:t>
            </a:r>
            <a:r>
              <a:rPr lang="en-US" baseline="0" dirty="0" err="1" smtClean="0"/>
              <a:t>environemnts</a:t>
            </a:r>
            <a:r>
              <a:rPr lang="en-US" baseline="0" dirty="0" smtClean="0"/>
              <a:t> than </a:t>
            </a:r>
            <a:r>
              <a:rPr lang="en-US" baseline="0" dirty="0" err="1" smtClean="0"/>
              <a:t>unobscured</a:t>
            </a:r>
            <a:r>
              <a:rPr lang="en-US" baseline="0" dirty="0" smtClean="0"/>
              <a:t> AGN, and the </a:t>
            </a:r>
            <a:r>
              <a:rPr lang="en-US" baseline="0" dirty="0" err="1" smtClean="0"/>
              <a:t>avg</a:t>
            </a:r>
            <a:r>
              <a:rPr lang="en-US" baseline="0" dirty="0" smtClean="0"/>
              <a:t> halo masses are consistent </a:t>
            </a:r>
            <a:r>
              <a:rPr lang="en-US" baseline="0" dirty="0" smtClean="0"/>
              <a:t>with the other </a:t>
            </a:r>
            <a:r>
              <a:rPr lang="en-US" baseline="0" dirty="0" smtClean="0"/>
              <a:t>large-volume </a:t>
            </a:r>
            <a:r>
              <a:rPr lang="en-US" baseline="0" dirty="0" smtClean="0"/>
              <a:t>surveys</a:t>
            </a:r>
          </a:p>
          <a:p>
            <a:endParaRPr lang="en-US" baseline="0" dirty="0" smtClean="0"/>
          </a:p>
          <a:p>
            <a:r>
              <a:rPr lang="en-US" baseline="0" dirty="0" smtClean="0"/>
              <a:t>Next, I will look at the environments as a function of black hole mass and accretion rate, and also compare with high redshift using the Stripe 82 x-ray survey, and interpret the results in terms of black hole-galaxy coevolution models.</a:t>
            </a:r>
            <a:endParaRPr lang="en-US" dirty="0" smtClean="0"/>
          </a:p>
          <a:p>
            <a:endParaRPr lang="en-US" dirty="0"/>
          </a:p>
        </p:txBody>
      </p:sp>
      <p:sp>
        <p:nvSpPr>
          <p:cNvPr id="4" name="Slide Number Placeholder 3"/>
          <p:cNvSpPr>
            <a:spLocks noGrp="1"/>
          </p:cNvSpPr>
          <p:nvPr>
            <p:ph type="sldNum" sz="quarter" idx="10"/>
          </p:nvPr>
        </p:nvSpPr>
        <p:spPr/>
        <p:txBody>
          <a:bodyPr/>
          <a:lstStyle/>
          <a:p>
            <a:fld id="{F8683DBE-2FAB-EF44-8983-B13998765110}" type="slidenum">
              <a:rPr lang="en-US" smtClean="0"/>
              <a:t>24</a:t>
            </a:fld>
            <a:endParaRPr lang="en-US"/>
          </a:p>
        </p:txBody>
      </p:sp>
    </p:spTree>
    <p:extLst>
      <p:ext uri="{BB962C8B-B14F-4D97-AF65-F5344CB8AC3E}">
        <p14:creationId xmlns:p14="http://schemas.microsoft.com/office/powerpoint/2010/main" val="4000987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r>
              <a:rPr lang="en-US" baseline="0" dirty="0" smtClean="0"/>
              <a:t> o</a:t>
            </a:r>
            <a:r>
              <a:rPr lang="en-US" dirty="0" smtClean="0"/>
              <a:t>ur HOD constraints we estimated the </a:t>
            </a:r>
            <a:r>
              <a:rPr lang="en-US" baseline="0" dirty="0" smtClean="0"/>
              <a:t>average dark matter halo of each bin to be different, where we found obscured AGN tend to be in more massive halos. This is consistent with recent results using IR AGN at z=1, shown by the triangle points.</a:t>
            </a:r>
          </a:p>
          <a:p>
            <a:endParaRPr lang="en-US" baseline="0" dirty="0" smtClean="0"/>
          </a:p>
          <a:p>
            <a:r>
              <a:rPr lang="en-US" baseline="0" dirty="0" smtClean="0"/>
              <a:t>Also, the  average halo mass of the </a:t>
            </a:r>
            <a:r>
              <a:rPr lang="en-US" baseline="0" dirty="0" err="1" smtClean="0"/>
              <a:t>unobscured</a:t>
            </a:r>
            <a:r>
              <a:rPr lang="en-US" baseline="0" dirty="0" smtClean="0"/>
              <a:t> AGN was actually more consistent with optical quasar samples than x-ray </a:t>
            </a:r>
            <a:r>
              <a:rPr lang="en-US" baseline="0" dirty="0" err="1" smtClean="0"/>
              <a:t>agn</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F8683DBE-2FAB-EF44-8983-B13998765110}" type="slidenum">
              <a:rPr lang="en-US" smtClean="0"/>
              <a:t>26</a:t>
            </a:fld>
            <a:endParaRPr lang="en-US"/>
          </a:p>
        </p:txBody>
      </p:sp>
    </p:spTree>
    <p:extLst>
      <p:ext uri="{BB962C8B-B14F-4D97-AF65-F5344CB8AC3E}">
        <p14:creationId xmlns:p14="http://schemas.microsoft.com/office/powerpoint/2010/main" val="40744532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quantitative</a:t>
            </a:r>
            <a:r>
              <a:rPr lang="en-US" baseline="0" dirty="0" smtClean="0"/>
              <a:t> measure of clustering is the 2-pt correlation function, which measures the excess probability that a pair of objects is a given distances from each other. We project in redshift to eliminate any </a:t>
            </a:r>
            <a:r>
              <a:rPr lang="en-US" baseline="0" dirty="0" err="1" smtClean="0"/>
              <a:t>redhisft</a:t>
            </a:r>
            <a:r>
              <a:rPr lang="en-US" baseline="0" dirty="0" smtClean="0"/>
              <a:t> space distortions to </a:t>
            </a:r>
            <a:r>
              <a:rPr lang="en-US" dirty="0" smtClean="0"/>
              <a:t>measure the projected</a:t>
            </a:r>
            <a:r>
              <a:rPr lang="en-US" baseline="0" dirty="0" smtClean="0"/>
              <a:t> 2-pt correlation function</a:t>
            </a:r>
            <a:endParaRPr lang="en-US" dirty="0"/>
          </a:p>
        </p:txBody>
      </p:sp>
      <p:sp>
        <p:nvSpPr>
          <p:cNvPr id="4" name="Slide Number Placeholder 3"/>
          <p:cNvSpPr>
            <a:spLocks noGrp="1"/>
          </p:cNvSpPr>
          <p:nvPr>
            <p:ph type="sldNum" sz="quarter" idx="10"/>
          </p:nvPr>
        </p:nvSpPr>
        <p:spPr/>
        <p:txBody>
          <a:bodyPr/>
          <a:lstStyle/>
          <a:p>
            <a:fld id="{471CA4D0-7AB3-1D4C-91EB-B5482DF6E8B7}" type="slidenum">
              <a:rPr lang="en-US" smtClean="0"/>
              <a:t>27</a:t>
            </a:fld>
            <a:endParaRPr lang="en-US"/>
          </a:p>
        </p:txBody>
      </p:sp>
    </p:spTree>
    <p:extLst>
      <p:ext uri="{BB962C8B-B14F-4D97-AF65-F5344CB8AC3E}">
        <p14:creationId xmlns:p14="http://schemas.microsoft.com/office/powerpoint/2010/main" val="2405242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t>
            </a:r>
            <a:r>
              <a:rPr lang="en-US" baseline="0" dirty="0" smtClean="0"/>
              <a:t>doing </a:t>
            </a:r>
            <a:r>
              <a:rPr lang="en-US" baseline="0" dirty="0" smtClean="0"/>
              <a:t>so, it can constrain </a:t>
            </a:r>
            <a:r>
              <a:rPr lang="en-US" baseline="0" dirty="0" smtClean="0"/>
              <a:t>AGN </a:t>
            </a:r>
            <a:r>
              <a:rPr lang="en-US" baseline="0" dirty="0" smtClean="0"/>
              <a:t>trigger mechanisms, </a:t>
            </a:r>
            <a:r>
              <a:rPr lang="en-US" baseline="0" dirty="0" smtClean="0"/>
              <a:t>evolutionary </a:t>
            </a:r>
            <a:r>
              <a:rPr lang="en-US" baseline="0" dirty="0" smtClean="0"/>
              <a:t>scenarios if selection effects are properly taken into account, and lastly can tell you about  the host </a:t>
            </a:r>
            <a:r>
              <a:rPr lang="en-US" baseline="0" dirty="0" smtClean="0"/>
              <a:t>galaxy </a:t>
            </a:r>
            <a:r>
              <a:rPr lang="en-US" baseline="0" dirty="0" smtClean="0"/>
              <a:t>(since galaxy clustering has been </a:t>
            </a:r>
            <a:r>
              <a:rPr lang="en-US" baseline="0" dirty="0" smtClean="0"/>
              <a:t>extensively </a:t>
            </a:r>
            <a:r>
              <a:rPr lang="en-US" baseline="0" dirty="0" smtClean="0"/>
              <a:t>studied as functions of </a:t>
            </a:r>
            <a:r>
              <a:rPr lang="en-US" baseline="0" dirty="0" smtClean="0"/>
              <a:t>various galaxy </a:t>
            </a:r>
            <a:r>
              <a:rPr lang="en-US" baseline="0" dirty="0" smtClean="0"/>
              <a:t>properties)</a:t>
            </a:r>
          </a:p>
        </p:txBody>
      </p:sp>
      <p:sp>
        <p:nvSpPr>
          <p:cNvPr id="4" name="Slide Number Placeholder 3"/>
          <p:cNvSpPr>
            <a:spLocks noGrp="1"/>
          </p:cNvSpPr>
          <p:nvPr>
            <p:ph type="sldNum" sz="quarter" idx="10"/>
          </p:nvPr>
        </p:nvSpPr>
        <p:spPr/>
        <p:txBody>
          <a:bodyPr/>
          <a:lstStyle/>
          <a:p>
            <a:fld id="{F8683DBE-2FAB-EF44-8983-B13998765110}" type="slidenum">
              <a:rPr lang="en-US" smtClean="0"/>
              <a:t>3</a:t>
            </a:fld>
            <a:endParaRPr lang="en-US"/>
          </a:p>
        </p:txBody>
      </p:sp>
    </p:spTree>
    <p:extLst>
      <p:ext uri="{BB962C8B-B14F-4D97-AF65-F5344CB8AC3E}">
        <p14:creationId xmlns:p14="http://schemas.microsoft.com/office/powerpoint/2010/main" val="4858658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Previous measurements</a:t>
            </a:r>
            <a:r>
              <a:rPr lang="en-US" baseline="0" dirty="0" smtClean="0"/>
              <a:t> have estimated the average dark matter halo mass that their AGN sample </a:t>
            </a:r>
            <a:r>
              <a:rPr lang="en-US" baseline="0" dirty="0" smtClean="0"/>
              <a:t>resides, </a:t>
            </a:r>
            <a:r>
              <a:rPr lang="en-US" baseline="0" dirty="0" smtClean="0"/>
              <a:t>shown by this plot here, where the gray points used optical quasar samples in large volume surveys, and the solid points used x-ray AGN. What they found is that x-ray AGN live in larger DM halos than optical quasars, despite the fact that quasars have higher luminosities, and that halo masses are constant across redshift.</a:t>
            </a:r>
          </a:p>
          <a:p>
            <a:endParaRPr lang="en-US" baseline="0" dirty="0" smtClean="0"/>
          </a:p>
          <a:p>
            <a:r>
              <a:rPr lang="en-US" baseline="0" dirty="0" smtClean="0"/>
              <a:t>The red and blue points correspond to obscured and </a:t>
            </a:r>
            <a:r>
              <a:rPr lang="en-US" baseline="0" dirty="0" err="1" smtClean="0"/>
              <a:t>unobscured</a:t>
            </a:r>
            <a:r>
              <a:rPr lang="en-US" baseline="0" dirty="0" smtClean="0"/>
              <a:t> AGN, respectively, and it</a:t>
            </a:r>
            <a:r>
              <a:rPr lang="mr-IN" baseline="0" dirty="0" smtClean="0"/>
              <a:t>’</a:t>
            </a:r>
            <a:r>
              <a:rPr lang="en-US" baseline="0" dirty="0" smtClean="0"/>
              <a:t>s a current controversy  whether the two types of AGN occupy the same environments (consistent with the unified model) or different ones. However, the samples all have various selection probing different volumes and AGN luminosities. And soft x-ray detection and optical detection miss a large fraction of obscured AGN, especially at the lower redshifts.</a:t>
            </a:r>
          </a:p>
        </p:txBody>
      </p:sp>
      <p:sp>
        <p:nvSpPr>
          <p:cNvPr id="4" name="Slide Number Placeholder 3"/>
          <p:cNvSpPr>
            <a:spLocks noGrp="1"/>
          </p:cNvSpPr>
          <p:nvPr>
            <p:ph type="sldNum" sz="quarter" idx="10"/>
          </p:nvPr>
        </p:nvSpPr>
        <p:spPr/>
        <p:txBody>
          <a:bodyPr/>
          <a:lstStyle/>
          <a:p>
            <a:fld id="{F8683DBE-2FAB-EF44-8983-B13998765110}" type="slidenum">
              <a:rPr lang="en-US" smtClean="0"/>
              <a:t>4</a:t>
            </a:fld>
            <a:endParaRPr lang="en-US"/>
          </a:p>
        </p:txBody>
      </p:sp>
    </p:spTree>
    <p:extLst>
      <p:ext uri="{BB962C8B-B14F-4D97-AF65-F5344CB8AC3E}">
        <p14:creationId xmlns:p14="http://schemas.microsoft.com/office/powerpoint/2010/main" val="241783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remedy of this is using hard X-ray detection for </a:t>
            </a:r>
            <a:r>
              <a:rPr lang="en-US" baseline="0" dirty="0" smtClean="0"/>
              <a:t>a benchmark z=0 measurement</a:t>
            </a:r>
            <a:endParaRPr lang="en-US" dirty="0" smtClean="0"/>
          </a:p>
          <a:p>
            <a:r>
              <a:rPr lang="en-US" dirty="0" smtClean="0"/>
              <a:t>The data points here correspond</a:t>
            </a:r>
            <a:r>
              <a:rPr lang="en-US" baseline="0" dirty="0" smtClean="0"/>
              <a:t> to </a:t>
            </a:r>
            <a:r>
              <a:rPr lang="en-US" baseline="0" dirty="0" smtClean="0"/>
              <a:t> </a:t>
            </a:r>
            <a:r>
              <a:rPr lang="en-US" baseline="0" dirty="0" err="1" smtClean="0"/>
              <a:t>Cappelluti</a:t>
            </a:r>
            <a:r>
              <a:rPr lang="en-US" baseline="0" dirty="0" smtClean="0"/>
              <a:t> et al. 2010, which used the </a:t>
            </a:r>
            <a:r>
              <a:rPr lang="en-US" baseline="0" dirty="0" smtClean="0"/>
              <a:t>22-</a:t>
            </a:r>
            <a:r>
              <a:rPr lang="en-US" baseline="0" dirty="0" smtClean="0"/>
              <a:t>month Swift-BAT catalog, however the statistics were quite poor. Today I’m presenting essentially the updated measurement using the 70 month catalog, using a more sophisticated method to not only measure the average halo mass, but to constrain how AGN occupy their halos.</a:t>
            </a:r>
            <a:endParaRPr lang="en-US" dirty="0"/>
          </a:p>
        </p:txBody>
      </p:sp>
      <p:sp>
        <p:nvSpPr>
          <p:cNvPr id="4" name="Slide Number Placeholder 3"/>
          <p:cNvSpPr>
            <a:spLocks noGrp="1"/>
          </p:cNvSpPr>
          <p:nvPr>
            <p:ph type="sldNum" sz="quarter" idx="10"/>
          </p:nvPr>
        </p:nvSpPr>
        <p:spPr/>
        <p:txBody>
          <a:bodyPr/>
          <a:lstStyle/>
          <a:p>
            <a:fld id="{F8683DBE-2FAB-EF44-8983-B13998765110}" type="slidenum">
              <a:rPr lang="en-US" smtClean="0"/>
              <a:t>5</a:t>
            </a:fld>
            <a:endParaRPr lang="en-US"/>
          </a:p>
        </p:txBody>
      </p:sp>
    </p:spTree>
    <p:extLst>
      <p:ext uri="{BB962C8B-B14F-4D97-AF65-F5344CB8AC3E}">
        <p14:creationId xmlns:p14="http://schemas.microsoft.com/office/powerpoint/2010/main" val="2417831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plots shows</a:t>
            </a:r>
            <a:r>
              <a:rPr lang="en-US" baseline="0" dirty="0" smtClean="0"/>
              <a:t> that Swift-BAT AGN are the best sample to use for this measurement. The plot on the left </a:t>
            </a:r>
            <a:r>
              <a:rPr lang="en-US" baseline="0" dirty="0" smtClean="0"/>
              <a:t>shows the </a:t>
            </a:r>
            <a:r>
              <a:rPr lang="en-US" baseline="0" dirty="0" smtClean="0"/>
              <a:t>ability of surveys to detect obscured AGN, where Y-axis shows reduction of count rates of different blind surveys vs. column density. Swift-bat is ideal, (shown with the black line) No other hard x-ray satellite has covered more area at its sensitivity.</a:t>
            </a:r>
          </a:p>
          <a:p>
            <a:endParaRPr lang="en-US" baseline="0" dirty="0" smtClean="0"/>
          </a:p>
          <a:p>
            <a:r>
              <a:rPr lang="en-US" baseline="0" dirty="0" smtClean="0"/>
              <a:t>The right plot shows the redshift vs. x-ray luminosity for the </a:t>
            </a:r>
            <a:r>
              <a:rPr lang="en-US" baseline="0" dirty="0" err="1" smtClean="0"/>
              <a:t>swfit-bAT</a:t>
            </a:r>
            <a:r>
              <a:rPr lang="en-US" baseline="0" dirty="0" smtClean="0"/>
              <a:t> sample (shown in purple) compared to </a:t>
            </a:r>
            <a:r>
              <a:rPr lang="en-US" baseline="0" dirty="0" smtClean="0"/>
              <a:t>some other </a:t>
            </a:r>
            <a:r>
              <a:rPr lang="en-US" baseline="0" dirty="0" smtClean="0"/>
              <a:t>x-ray surveys. It forms the largest, </a:t>
            </a:r>
            <a:r>
              <a:rPr lang="en-US" baseline="0" dirty="0" smtClean="0"/>
              <a:t>least biased </a:t>
            </a:r>
            <a:r>
              <a:rPr lang="en-US" baseline="0" dirty="0" smtClean="0"/>
              <a:t>sample of local AGN to date</a:t>
            </a:r>
          </a:p>
          <a:p>
            <a:endParaRPr lang="en-US" baseline="0" dirty="0" smtClean="0"/>
          </a:p>
          <a:p>
            <a:endParaRPr lang="en-US" baseline="0" dirty="0" smtClean="0"/>
          </a:p>
          <a:p>
            <a:r>
              <a:rPr lang="en-US" baseline="0" dirty="0" smtClean="0"/>
              <a:t>add S82X Lx vs z</a:t>
            </a:r>
          </a:p>
        </p:txBody>
      </p:sp>
      <p:sp>
        <p:nvSpPr>
          <p:cNvPr id="4" name="Slide Number Placeholder 3"/>
          <p:cNvSpPr>
            <a:spLocks noGrp="1"/>
          </p:cNvSpPr>
          <p:nvPr>
            <p:ph type="sldNum" sz="quarter" idx="10"/>
          </p:nvPr>
        </p:nvSpPr>
        <p:spPr/>
        <p:txBody>
          <a:bodyPr/>
          <a:lstStyle/>
          <a:p>
            <a:fld id="{270CA454-2CE8-F546-932F-7E32C373E408}" type="slidenum">
              <a:rPr lang="en-US" smtClean="0"/>
              <a:t>6</a:t>
            </a:fld>
            <a:endParaRPr lang="en-US"/>
          </a:p>
        </p:txBody>
      </p:sp>
    </p:spTree>
    <p:extLst>
      <p:ext uri="{BB962C8B-B14F-4D97-AF65-F5344CB8AC3E}">
        <p14:creationId xmlns:p14="http://schemas.microsoft.com/office/powerpoint/2010/main" val="405583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It’s all-sky, which reduces errors of clustering measurements due to cosmic variance, which is a problem for other x-ray pencil beam surveys, and spectroscopic redshifts have been acquired for all sources as part of the </a:t>
            </a:r>
            <a:r>
              <a:rPr lang="en-US" baseline="0" dirty="0" err="1" smtClean="0"/>
              <a:t>Swfit</a:t>
            </a:r>
            <a:r>
              <a:rPr lang="en-US" baseline="0" dirty="0" smtClean="0"/>
              <a:t> BAT AGN spectroscopic survey </a:t>
            </a:r>
          </a:p>
          <a:p>
            <a:r>
              <a:rPr lang="en-US" dirty="0" smtClean="0"/>
              <a:t>We selected AGN in the redshift</a:t>
            </a:r>
            <a:r>
              <a:rPr lang="en-US" baseline="0" dirty="0" smtClean="0"/>
              <a:t> range .01 &lt;z &lt;.1, making a total of 409 total AGN. To boost statistics, we can cross-correlate with a larger galaxy sample, that also traces the underlying dark matter distribution.</a:t>
            </a:r>
          </a:p>
          <a:p>
            <a:endParaRPr lang="en-US" baseline="0" dirty="0" smtClean="0"/>
          </a:p>
        </p:txBody>
      </p:sp>
      <p:sp>
        <p:nvSpPr>
          <p:cNvPr id="4" name="Slide Number Placeholder 3"/>
          <p:cNvSpPr>
            <a:spLocks noGrp="1"/>
          </p:cNvSpPr>
          <p:nvPr>
            <p:ph type="sldNum" sz="quarter" idx="10"/>
          </p:nvPr>
        </p:nvSpPr>
        <p:spPr/>
        <p:txBody>
          <a:bodyPr/>
          <a:lstStyle/>
          <a:p>
            <a:fld id="{F8683DBE-2FAB-EF44-8983-B13998765110}" type="slidenum">
              <a:rPr lang="en-US" smtClean="0"/>
              <a:t>7</a:t>
            </a:fld>
            <a:endParaRPr lang="en-US"/>
          </a:p>
        </p:txBody>
      </p:sp>
    </p:spTree>
    <p:extLst>
      <p:ext uri="{BB962C8B-B14F-4D97-AF65-F5344CB8AC3E}">
        <p14:creationId xmlns:p14="http://schemas.microsoft.com/office/powerpoint/2010/main" val="29167305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this case, we use 2MASS galaxies as a tracer sample,</a:t>
            </a:r>
            <a:r>
              <a:rPr lang="en-US" baseline="0" dirty="0" smtClean="0"/>
              <a:t> because they are essentially all-sky, and have about the same median redshift as the </a:t>
            </a:r>
            <a:r>
              <a:rPr lang="en-US" baseline="0" dirty="0" err="1" smtClean="0"/>
              <a:t>agn</a:t>
            </a:r>
            <a:r>
              <a:rPr lang="en-US" baseline="0" dirty="0" smtClean="0"/>
              <a:t>. The 2nass galaxies are shown in black </a:t>
            </a:r>
            <a:r>
              <a:rPr lang="en-US" baseline="0" dirty="0" smtClean="0"/>
              <a:t>here (~40,000) , </a:t>
            </a:r>
            <a:r>
              <a:rPr lang="en-US" baseline="0" dirty="0" smtClean="0"/>
              <a:t>the AGN in magenta</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F8683DBE-2FAB-EF44-8983-B13998765110}" type="slidenum">
              <a:rPr lang="en-US" smtClean="0"/>
              <a:t>8</a:t>
            </a:fld>
            <a:endParaRPr lang="en-US"/>
          </a:p>
        </p:txBody>
      </p:sp>
    </p:spTree>
    <p:extLst>
      <p:ext uri="{BB962C8B-B14F-4D97-AF65-F5344CB8AC3E}">
        <p14:creationId xmlns:p14="http://schemas.microsoft.com/office/powerpoint/2010/main" val="3801719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quantitative</a:t>
            </a:r>
            <a:r>
              <a:rPr lang="en-US" baseline="0" dirty="0" smtClean="0"/>
              <a:t> measure of clustering is the 2-pt correlation function, which measures the excess probability that a pair of objects is a given distance from each </a:t>
            </a:r>
            <a:r>
              <a:rPr lang="en-US" baseline="0" dirty="0" smtClean="0"/>
              <a:t>other, over a random distribution. </a:t>
            </a:r>
            <a:endParaRPr lang="en-US" dirty="0" smtClean="0"/>
          </a:p>
          <a:p>
            <a:r>
              <a:rPr lang="en-US" dirty="0" smtClean="0"/>
              <a:t>There are two terms in the correlation function that are dominant on different scales</a:t>
            </a:r>
            <a:endParaRPr lang="en-US" dirty="0"/>
          </a:p>
        </p:txBody>
      </p:sp>
      <p:sp>
        <p:nvSpPr>
          <p:cNvPr id="4" name="Slide Number Placeholder 3"/>
          <p:cNvSpPr>
            <a:spLocks noGrp="1"/>
          </p:cNvSpPr>
          <p:nvPr>
            <p:ph type="sldNum" sz="quarter" idx="10"/>
          </p:nvPr>
        </p:nvSpPr>
        <p:spPr/>
        <p:txBody>
          <a:bodyPr/>
          <a:lstStyle/>
          <a:p>
            <a:fld id="{F8683DBE-2FAB-EF44-8983-B13998765110}" type="slidenum">
              <a:rPr lang="en-US" smtClean="0"/>
              <a:t>9</a:t>
            </a:fld>
            <a:endParaRPr lang="en-US"/>
          </a:p>
        </p:txBody>
      </p:sp>
    </p:spTree>
    <p:extLst>
      <p:ext uri="{BB962C8B-B14F-4D97-AF65-F5344CB8AC3E}">
        <p14:creationId xmlns:p14="http://schemas.microsoft.com/office/powerpoint/2010/main" val="1404267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E46D95-AE6B-4044-89EE-42C2F4A75D9B}"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54865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E46D95-AE6B-4044-89EE-42C2F4A75D9B}"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20452450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E46D95-AE6B-4044-89EE-42C2F4A75D9B}"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4157209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E46D95-AE6B-4044-89EE-42C2F4A75D9B}"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495782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E46D95-AE6B-4044-89EE-42C2F4A75D9B}" type="datetimeFigureOut">
              <a:rPr lang="en-US" smtClean="0"/>
              <a:t>5/30/17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42807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1E46D95-AE6B-4044-89EE-42C2F4A75D9B}" type="datetimeFigureOut">
              <a:rPr lang="en-US" smtClean="0"/>
              <a:t>5/30/17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3409046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E46D95-AE6B-4044-89EE-42C2F4A75D9B}" type="datetimeFigureOut">
              <a:rPr lang="en-US" smtClean="0"/>
              <a:t>5/30/17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655090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1E46D95-AE6B-4044-89EE-42C2F4A75D9B}" type="datetimeFigureOut">
              <a:rPr lang="en-US" smtClean="0"/>
              <a:t>5/30/17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3256306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E46D95-AE6B-4044-89EE-42C2F4A75D9B}" type="datetimeFigureOut">
              <a:rPr lang="en-US" smtClean="0"/>
              <a:t>5/30/17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40909444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E46D95-AE6B-4044-89EE-42C2F4A75D9B}" type="datetimeFigureOut">
              <a:rPr lang="en-US" smtClean="0"/>
              <a:t>5/30/17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2479676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E46D95-AE6B-4044-89EE-42C2F4A75D9B}" type="datetimeFigureOut">
              <a:rPr lang="en-US" smtClean="0"/>
              <a:t>5/30/17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E29412-F35D-9845-9943-DCBD8A4041EC}" type="slidenum">
              <a:rPr lang="en-US" smtClean="0"/>
              <a:t>‹#›</a:t>
            </a:fld>
            <a:endParaRPr lang="en-US"/>
          </a:p>
        </p:txBody>
      </p:sp>
    </p:spTree>
    <p:extLst>
      <p:ext uri="{BB962C8B-B14F-4D97-AF65-F5344CB8AC3E}">
        <p14:creationId xmlns:p14="http://schemas.microsoft.com/office/powerpoint/2010/main" val="146473657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E46D95-AE6B-4044-89EE-42C2F4A75D9B}" type="datetimeFigureOut">
              <a:rPr lang="en-US" smtClean="0"/>
              <a:t>5/30/17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E29412-F35D-9845-9943-DCBD8A4041EC}" type="slidenum">
              <a:rPr lang="en-US" smtClean="0"/>
              <a:t>‹#›</a:t>
            </a:fld>
            <a:endParaRPr lang="en-US"/>
          </a:p>
        </p:txBody>
      </p:sp>
    </p:spTree>
    <p:extLst>
      <p:ext uri="{BB962C8B-B14F-4D97-AF65-F5344CB8AC3E}">
        <p14:creationId xmlns:p14="http://schemas.microsoft.com/office/powerpoint/2010/main" val="30529987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emf"/><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9.png"/><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emf"/></Relationships>
</file>

<file path=ppt/slides/_rels/slide18.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0.emf"/></Relationships>
</file>

<file path=ppt/slides/_rels/slide22.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0.emf"/><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2.emf"/></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emf"/><Relationship Id="rId5"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2.png"/><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2.png"/><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emf"/><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11417"/>
            <a:ext cx="7772400" cy="1470025"/>
          </a:xfrm>
        </p:spPr>
        <p:txBody>
          <a:bodyPr/>
          <a:lstStyle/>
          <a:p>
            <a:r>
              <a:rPr lang="en-US" b="1" dirty="0" smtClean="0">
                <a:latin typeface="Helvetica Neue Thin"/>
                <a:cs typeface="Helvetica Neue Thin"/>
              </a:rPr>
              <a:t>Probing the Environments of Local AGN with Swift-BAT</a:t>
            </a:r>
            <a:endParaRPr lang="en-US" b="1" dirty="0"/>
          </a:p>
        </p:txBody>
      </p:sp>
      <p:sp>
        <p:nvSpPr>
          <p:cNvPr id="3" name="Subtitle 2"/>
          <p:cNvSpPr>
            <a:spLocks noGrp="1"/>
          </p:cNvSpPr>
          <p:nvPr>
            <p:ph type="subTitle" idx="1"/>
          </p:nvPr>
        </p:nvSpPr>
        <p:spPr>
          <a:xfrm>
            <a:off x="685800" y="3118251"/>
            <a:ext cx="7612832" cy="2888327"/>
          </a:xfrm>
        </p:spPr>
        <p:txBody>
          <a:bodyPr>
            <a:normAutofit/>
          </a:bodyPr>
          <a:lstStyle/>
          <a:p>
            <a:r>
              <a:rPr lang="en-US" dirty="0" smtClean="0">
                <a:solidFill>
                  <a:schemeClr val="bg1">
                    <a:lumMod val="50000"/>
                  </a:schemeClr>
                </a:solidFill>
                <a:latin typeface="Helvetica Neue Thin"/>
                <a:cs typeface="Helvetica Neue Thin"/>
              </a:rPr>
              <a:t>Meredith Powell</a:t>
            </a:r>
          </a:p>
          <a:p>
            <a:r>
              <a:rPr lang="en-US" dirty="0" smtClean="0">
                <a:solidFill>
                  <a:schemeClr val="bg1">
                    <a:lumMod val="50000"/>
                  </a:schemeClr>
                </a:solidFill>
                <a:latin typeface="Helvetica Neue Thin"/>
                <a:cs typeface="Helvetica Neue Thin"/>
              </a:rPr>
              <a:t>X-ray Universe 2017</a:t>
            </a:r>
          </a:p>
          <a:p>
            <a:endParaRPr lang="en-US" dirty="0" smtClean="0">
              <a:solidFill>
                <a:schemeClr val="bg1">
                  <a:lumMod val="50000"/>
                </a:schemeClr>
              </a:solidFill>
              <a:latin typeface="Helvetica Neue Thin"/>
              <a:cs typeface="Helvetica Neue Thin"/>
            </a:endParaRPr>
          </a:p>
          <a:p>
            <a:r>
              <a:rPr lang="en-US" sz="2000" dirty="0" smtClean="0">
                <a:solidFill>
                  <a:schemeClr val="bg1">
                    <a:lumMod val="50000"/>
                  </a:schemeClr>
                </a:solidFill>
                <a:latin typeface="Helvetica Neue Thin"/>
                <a:cs typeface="Helvetica Neue Thin"/>
              </a:rPr>
              <a:t>Collaborators: </a:t>
            </a:r>
            <a:r>
              <a:rPr lang="en-US" sz="2000" dirty="0" err="1" smtClean="0">
                <a:solidFill>
                  <a:schemeClr val="bg1">
                    <a:lumMod val="50000"/>
                  </a:schemeClr>
                </a:solidFill>
                <a:latin typeface="Helvetica Neue Thin"/>
                <a:cs typeface="Helvetica Neue Thin"/>
              </a:rPr>
              <a:t>Nico</a:t>
            </a:r>
            <a:r>
              <a:rPr lang="en-US" sz="2000" dirty="0" smtClean="0">
                <a:solidFill>
                  <a:schemeClr val="bg1">
                    <a:lumMod val="50000"/>
                  </a:schemeClr>
                </a:solidFill>
                <a:latin typeface="Helvetica Neue Thin"/>
                <a:cs typeface="Helvetica Neue Thin"/>
              </a:rPr>
              <a:t> Cappelluti, Meg </a:t>
            </a:r>
            <a:r>
              <a:rPr lang="en-US" sz="2000" dirty="0" err="1" smtClean="0">
                <a:solidFill>
                  <a:schemeClr val="bg1">
                    <a:lumMod val="50000"/>
                  </a:schemeClr>
                </a:solidFill>
                <a:latin typeface="Helvetica Neue Thin"/>
                <a:cs typeface="Helvetica Neue Thin"/>
              </a:rPr>
              <a:t>Urry</a:t>
            </a:r>
            <a:r>
              <a:rPr lang="en-US" sz="2000" dirty="0" smtClean="0">
                <a:solidFill>
                  <a:schemeClr val="bg1">
                    <a:lumMod val="50000"/>
                  </a:schemeClr>
                </a:solidFill>
                <a:latin typeface="Helvetica Neue Thin"/>
                <a:cs typeface="Helvetica Neue Thin"/>
              </a:rPr>
              <a:t>, Mike Koss, Andrew </a:t>
            </a:r>
            <a:r>
              <a:rPr lang="en-US" sz="2000" dirty="0" err="1" smtClean="0">
                <a:solidFill>
                  <a:schemeClr val="bg1">
                    <a:lumMod val="50000"/>
                  </a:schemeClr>
                </a:solidFill>
                <a:latin typeface="Helvetica Neue Thin"/>
                <a:cs typeface="Helvetica Neue Thin"/>
              </a:rPr>
              <a:t>Hearin</a:t>
            </a:r>
            <a:endParaRPr lang="en-US" sz="2000" dirty="0">
              <a:solidFill>
                <a:schemeClr val="bg1">
                  <a:lumMod val="50000"/>
                </a:schemeClr>
              </a:solidFill>
              <a:latin typeface="Helvetica Neue Thin"/>
              <a:cs typeface="Helvetica Neue Thin"/>
            </a:endParaRPr>
          </a:p>
        </p:txBody>
      </p:sp>
      <p:pic>
        <p:nvPicPr>
          <p:cNvPr id="4" name="Picture 3"/>
          <p:cNvPicPr>
            <a:picLocks noChangeAspect="1"/>
          </p:cNvPicPr>
          <p:nvPr/>
        </p:nvPicPr>
        <p:blipFill>
          <a:blip r:embed="rId3"/>
          <a:stretch>
            <a:fillRect/>
          </a:stretch>
        </p:blipFill>
        <p:spPr>
          <a:xfrm>
            <a:off x="5338233" y="5832818"/>
            <a:ext cx="3615267" cy="851421"/>
          </a:xfrm>
          <a:prstGeom prst="rect">
            <a:avLst/>
          </a:prstGeom>
        </p:spPr>
      </p:pic>
      <p:pic>
        <p:nvPicPr>
          <p:cNvPr id="11" name="Picture 10"/>
          <p:cNvPicPr>
            <a:picLocks noChangeAspect="1"/>
          </p:cNvPicPr>
          <p:nvPr/>
        </p:nvPicPr>
        <p:blipFill rotWithShape="1">
          <a:blip r:embed="rId4"/>
          <a:srcRect l="10430" b="8544"/>
          <a:stretch/>
        </p:blipFill>
        <p:spPr>
          <a:xfrm>
            <a:off x="188130" y="5176517"/>
            <a:ext cx="1845784" cy="1507722"/>
          </a:xfrm>
          <a:prstGeom prst="rect">
            <a:avLst/>
          </a:prstGeom>
        </p:spPr>
      </p:pic>
      <p:sp>
        <p:nvSpPr>
          <p:cNvPr id="7" name="Rectangle 6"/>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5510055"/>
      </p:ext>
    </p:extLst>
  </p:cSld>
  <p:clrMapOvr>
    <a:masterClrMapping/>
  </p:clrMapOvr>
  <mc:AlternateContent xmlns:mc="http://schemas.openxmlformats.org/markup-compatibility/2006">
    <mc:Choice xmlns:p14="http://schemas.microsoft.com/office/powerpoint/2010/main" Requires="p14">
      <p:transition spd="slow" p14:dur="2000" advTm="16065"/>
    </mc:Choice>
    <mc:Fallback>
      <p:transition xmlns:p14="http://schemas.microsoft.com/office/powerpoint/2010/main" spd="slow" advTm="16065"/>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457200" y="1600200"/>
            <a:ext cx="3277783" cy="4525963"/>
          </a:xfrm>
        </p:spPr>
        <p:txBody>
          <a:bodyPr/>
          <a:lstStyle/>
          <a:p>
            <a:r>
              <a:rPr lang="en-US" dirty="0" smtClean="0">
                <a:latin typeface="Helvetica Neue Thin"/>
                <a:cs typeface="Helvetica Neue Thin"/>
              </a:rPr>
              <a:t>2-halo term:</a:t>
            </a:r>
          </a:p>
          <a:p>
            <a:pPr lvl="1"/>
            <a:r>
              <a:rPr lang="en-US" dirty="0" smtClean="0">
                <a:latin typeface="Helvetica Neue Thin"/>
                <a:cs typeface="Helvetica Neue Thin"/>
              </a:rPr>
              <a:t>Mass of average DM halo</a:t>
            </a:r>
          </a:p>
          <a:p>
            <a:pPr lvl="1"/>
            <a:endParaRPr lang="en-US" dirty="0">
              <a:latin typeface="Lantinghei SC Extralight"/>
              <a:cs typeface="Lantinghei SC Extralight"/>
            </a:endParaRPr>
          </a:p>
        </p:txBody>
      </p:sp>
      <p:sp>
        <p:nvSpPr>
          <p:cNvPr id="9" name="Oval 8"/>
          <p:cNvSpPr/>
          <p:nvPr/>
        </p:nvSpPr>
        <p:spPr>
          <a:xfrm>
            <a:off x="627974" y="3126314"/>
            <a:ext cx="1339678" cy="1353805"/>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808229" y="4884864"/>
            <a:ext cx="837405" cy="8374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2224393" y="4284723"/>
            <a:ext cx="599065" cy="642011"/>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2902689" y="3321708"/>
            <a:ext cx="372750" cy="390788"/>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2438034" y="5540831"/>
            <a:ext cx="837405" cy="8374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7" name="Picture 16"/>
          <p:cNvPicPr>
            <a:picLocks noChangeAspect="1"/>
          </p:cNvPicPr>
          <p:nvPr/>
        </p:nvPicPr>
        <p:blipFill rotWithShape="1">
          <a:blip r:embed="rId3"/>
          <a:srcRect l="31744" t="19003" r="33308" b="21571"/>
          <a:stretch/>
        </p:blipFill>
        <p:spPr>
          <a:xfrm>
            <a:off x="885995" y="3447317"/>
            <a:ext cx="802557" cy="767621"/>
          </a:xfrm>
          <a:prstGeom prst="rect">
            <a:avLst/>
          </a:prstGeom>
        </p:spPr>
      </p:pic>
      <p:pic>
        <p:nvPicPr>
          <p:cNvPr id="18" name="Picture 17"/>
          <p:cNvPicPr>
            <a:picLocks noChangeAspect="1"/>
          </p:cNvPicPr>
          <p:nvPr/>
        </p:nvPicPr>
        <p:blipFill rotWithShape="1">
          <a:blip r:embed="rId3"/>
          <a:srcRect l="31744" t="19003" r="33308" b="21571"/>
          <a:stretch/>
        </p:blipFill>
        <p:spPr>
          <a:xfrm>
            <a:off x="2627989" y="5764139"/>
            <a:ext cx="437759" cy="418703"/>
          </a:xfrm>
          <a:prstGeom prst="rect">
            <a:avLst/>
          </a:prstGeom>
        </p:spPr>
      </p:pic>
      <p:cxnSp>
        <p:nvCxnSpPr>
          <p:cNvPr id="22" name="Straight Arrow Connector 21"/>
          <p:cNvCxnSpPr/>
          <p:nvPr/>
        </p:nvCxnSpPr>
        <p:spPr>
          <a:xfrm flipH="1" flipV="1">
            <a:off x="1297813" y="3838107"/>
            <a:ext cx="1525645" cy="2093513"/>
          </a:xfrm>
          <a:prstGeom prst="straightConnector1">
            <a:avLst/>
          </a:prstGeom>
          <a:ln>
            <a:headEnd type="arrow"/>
            <a:tailEnd type="arrow"/>
          </a:ln>
        </p:spPr>
        <p:style>
          <a:lnRef idx="2">
            <a:schemeClr val="accent2"/>
          </a:lnRef>
          <a:fillRef idx="0">
            <a:schemeClr val="accent2"/>
          </a:fillRef>
          <a:effectRef idx="1">
            <a:schemeClr val="accent2"/>
          </a:effectRef>
          <a:fontRef idx="minor">
            <a:schemeClr val="tx1"/>
          </a:fontRef>
        </p:style>
      </p:cxnSp>
      <p:sp>
        <p:nvSpPr>
          <p:cNvPr id="21" name="Title 3"/>
          <p:cNvSpPr>
            <a:spLocks noGrp="1"/>
          </p:cNvSpPr>
          <p:nvPr>
            <p:ph type="title"/>
          </p:nvPr>
        </p:nvSpPr>
        <p:spPr>
          <a:xfrm>
            <a:off x="457200" y="274638"/>
            <a:ext cx="8229600" cy="1143000"/>
          </a:xfrm>
        </p:spPr>
        <p:txBody>
          <a:bodyPr/>
          <a:lstStyle/>
          <a:p>
            <a:r>
              <a:rPr lang="en-US" dirty="0" smtClean="0">
                <a:latin typeface="Helvetica Neue Thin"/>
                <a:cs typeface="Helvetica Neue Thin"/>
              </a:rPr>
              <a:t>w</a:t>
            </a:r>
            <a:r>
              <a:rPr lang="en-US" baseline="-25000" dirty="0" smtClean="0">
                <a:latin typeface="Helvetica Neue Thin"/>
                <a:cs typeface="Helvetica Neue Thin"/>
              </a:rPr>
              <a:t>p</a:t>
            </a:r>
            <a:r>
              <a:rPr lang="en-US" dirty="0" smtClean="0">
                <a:latin typeface="Helvetica Neue Thin"/>
                <a:cs typeface="Helvetica Neue Thin"/>
              </a:rPr>
              <a:t>(r</a:t>
            </a:r>
            <a:r>
              <a:rPr lang="en-US" baseline="-25000" dirty="0" smtClean="0">
                <a:latin typeface="Helvetica Neue Thin"/>
                <a:cs typeface="Helvetica Neue Thin"/>
              </a:rPr>
              <a:t>p</a:t>
            </a:r>
            <a:r>
              <a:rPr lang="en-US" dirty="0" smtClean="0">
                <a:latin typeface="Helvetica Neue Thin"/>
                <a:cs typeface="Helvetica Neue Thin"/>
              </a:rPr>
              <a:t>) = w</a:t>
            </a:r>
            <a:r>
              <a:rPr lang="en-US" baseline="-25000" dirty="0" smtClean="0">
                <a:latin typeface="Helvetica Neue Thin"/>
                <a:cs typeface="Helvetica Neue Thin"/>
              </a:rPr>
              <a:t>1-halo</a:t>
            </a:r>
            <a:r>
              <a:rPr lang="en-US" dirty="0">
                <a:latin typeface="Helvetica Neue Thin"/>
                <a:cs typeface="Helvetica Neue Thin"/>
              </a:rPr>
              <a:t>(r</a:t>
            </a:r>
            <a:r>
              <a:rPr lang="en-US" baseline="-25000" dirty="0">
                <a:latin typeface="Helvetica Neue Thin"/>
                <a:cs typeface="Helvetica Neue Thin"/>
              </a:rPr>
              <a:t>p</a:t>
            </a:r>
            <a:r>
              <a:rPr lang="en-US" dirty="0">
                <a:latin typeface="Helvetica Neue Thin"/>
                <a:cs typeface="Helvetica Neue Thin"/>
              </a:rPr>
              <a:t>) +</a:t>
            </a:r>
            <a:r>
              <a:rPr lang="en-US" dirty="0" smtClean="0">
                <a:latin typeface="Helvetica Neue Thin"/>
                <a:cs typeface="Helvetica Neue Thin"/>
              </a:rPr>
              <a:t>w</a:t>
            </a:r>
            <a:r>
              <a:rPr lang="en-US" baseline="-25000" dirty="0" smtClean="0">
                <a:latin typeface="Helvetica Neue Thin"/>
                <a:cs typeface="Helvetica Neue Thin"/>
              </a:rPr>
              <a:t>2-halo</a:t>
            </a:r>
            <a:r>
              <a:rPr lang="en-US" dirty="0">
                <a:latin typeface="Helvetica Neue Thin"/>
                <a:cs typeface="Helvetica Neue Thin"/>
              </a:rPr>
              <a:t>(r</a:t>
            </a:r>
            <a:r>
              <a:rPr lang="en-US" baseline="-25000" dirty="0">
                <a:latin typeface="Helvetica Neue Thin"/>
                <a:cs typeface="Helvetica Neue Thin"/>
              </a:rPr>
              <a:t>p</a:t>
            </a:r>
            <a:r>
              <a:rPr lang="en-US" dirty="0">
                <a:latin typeface="Helvetica Neue Thin"/>
                <a:cs typeface="Helvetica Neue Thin"/>
              </a:rPr>
              <a:t>) </a:t>
            </a:r>
          </a:p>
        </p:txBody>
      </p:sp>
      <p:sp>
        <p:nvSpPr>
          <p:cNvPr id="16" name="Rectangle 15"/>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rotWithShape="1">
          <a:blip r:embed="rId4"/>
          <a:srcRect t="5324" r="8333"/>
          <a:stretch/>
        </p:blipFill>
        <p:spPr>
          <a:xfrm>
            <a:off x="3688805" y="2082800"/>
            <a:ext cx="5163094" cy="3562789"/>
          </a:xfrm>
          <a:prstGeom prst="rect">
            <a:avLst/>
          </a:prstGeom>
        </p:spPr>
      </p:pic>
      <p:grpSp>
        <p:nvGrpSpPr>
          <p:cNvPr id="23" name="Group 22"/>
          <p:cNvGrpSpPr/>
          <p:nvPr/>
        </p:nvGrpSpPr>
        <p:grpSpPr>
          <a:xfrm>
            <a:off x="3734983" y="3522151"/>
            <a:ext cx="3571919" cy="2140256"/>
            <a:chOff x="1505219" y="3234224"/>
            <a:chExt cx="3807348" cy="2176799"/>
          </a:xfrm>
        </p:grpSpPr>
        <p:sp>
          <p:nvSpPr>
            <p:cNvPr id="25" name="Rectangle 24"/>
            <p:cNvSpPr/>
            <p:nvPr/>
          </p:nvSpPr>
          <p:spPr>
            <a:xfrm rot="16200000">
              <a:off x="1447511" y="3291932"/>
              <a:ext cx="453970" cy="338554"/>
            </a:xfrm>
            <a:prstGeom prst="rect">
              <a:avLst/>
            </a:prstGeom>
            <a:solidFill>
              <a:srgbClr val="FFFFFF"/>
            </a:solidFill>
          </p:spPr>
          <p:txBody>
            <a:bodyPr wrap="none">
              <a:spAutoFit/>
            </a:bodyPr>
            <a:lstStyle/>
            <a:p>
              <a:r>
                <a:rPr lang="en-US" sz="1600" dirty="0" smtClean="0">
                  <a:latin typeface="Helvetica Neue Thin"/>
                  <a:cs typeface="Helvetica Neue Thin"/>
                </a:rPr>
                <a:t>W</a:t>
              </a:r>
              <a:r>
                <a:rPr lang="en-US" sz="1600" baseline="-25000" dirty="0" smtClean="0">
                  <a:latin typeface="Helvetica Neue Thin"/>
                  <a:cs typeface="Helvetica Neue Thin"/>
                </a:rPr>
                <a:t>p </a:t>
              </a:r>
              <a:endParaRPr lang="en-US" sz="1600" dirty="0">
                <a:latin typeface="Helvetica Neue Thin"/>
                <a:cs typeface="Helvetica Neue Thin"/>
              </a:endParaRPr>
            </a:p>
          </p:txBody>
        </p:sp>
        <p:sp>
          <p:nvSpPr>
            <p:cNvPr id="26" name="TextBox 25"/>
            <p:cNvSpPr txBox="1"/>
            <p:nvPr/>
          </p:nvSpPr>
          <p:spPr>
            <a:xfrm>
              <a:off x="4062967" y="5072469"/>
              <a:ext cx="1249600"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r</a:t>
              </a:r>
              <a:r>
                <a:rPr lang="en-US" sz="1600" baseline="-25000" dirty="0" smtClean="0">
                  <a:latin typeface="Helvetica Neue Thin"/>
                  <a:cs typeface="Helvetica Neue Thin"/>
                </a:rPr>
                <a:t>p</a:t>
              </a:r>
              <a:r>
                <a:rPr lang="en-US" sz="1600" dirty="0" smtClean="0">
                  <a:latin typeface="Helvetica Neue Thin"/>
                  <a:cs typeface="Helvetica Neue Thin"/>
                </a:rPr>
                <a:t> (Mpc h</a:t>
              </a:r>
              <a:r>
                <a:rPr lang="en-US" sz="1600" baseline="30000" dirty="0" smtClean="0">
                  <a:latin typeface="Helvetica Neue Thin"/>
                  <a:cs typeface="Helvetica Neue Thin"/>
                </a:rPr>
                <a:t>-1</a:t>
              </a:r>
              <a:r>
                <a:rPr lang="en-US" sz="1600" dirty="0" smtClean="0">
                  <a:latin typeface="Helvetica Neue Thin"/>
                  <a:cs typeface="Helvetica Neue Thin"/>
                </a:rPr>
                <a:t>)</a:t>
              </a:r>
              <a:endParaRPr lang="en-US" sz="1600" dirty="0">
                <a:latin typeface="Helvetica Neue Thin"/>
                <a:cs typeface="Helvetica Neue Thin"/>
              </a:endParaRPr>
            </a:p>
          </p:txBody>
        </p:sp>
      </p:grpSp>
      <p:sp>
        <p:nvSpPr>
          <p:cNvPr id="2" name="Rectangle 1"/>
          <p:cNvSpPr/>
          <p:nvPr/>
        </p:nvSpPr>
        <p:spPr>
          <a:xfrm>
            <a:off x="6309445" y="2272007"/>
            <a:ext cx="2454350" cy="2888555"/>
          </a:xfrm>
          <a:prstGeom prst="rect">
            <a:avLst/>
          </a:prstGeom>
          <a:gradFill flip="none" rotWithShape="1">
            <a:gsLst>
              <a:gs pos="0">
                <a:schemeClr val="accent1">
                  <a:tint val="100000"/>
                  <a:shade val="100000"/>
                  <a:satMod val="130000"/>
                  <a:alpha val="43000"/>
                </a:schemeClr>
              </a:gs>
              <a:gs pos="100000">
                <a:schemeClr val="accent1">
                  <a:tint val="50000"/>
                  <a:shade val="100000"/>
                  <a:satMod val="350000"/>
                  <a:alpha val="43000"/>
                </a:schemeClr>
              </a:gs>
            </a:gsLst>
            <a:lin ang="16200000" scaled="0"/>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5802325" y="5337554"/>
            <a:ext cx="1643077" cy="366825"/>
          </a:xfrm>
          <a:prstGeom prst="rect">
            <a:avLst/>
          </a:prstGeom>
          <a:solidFill>
            <a:schemeClr val="bg1"/>
          </a:solidFill>
        </p:spPr>
        <p:txBody>
          <a:bodyPr wrap="none" rtlCol="0">
            <a:spAutoFit/>
          </a:bodyPr>
          <a:lstStyle/>
          <a:p>
            <a:r>
              <a:rPr lang="en-US" dirty="0" smtClean="0">
                <a:latin typeface="Helvetica Neue Thin"/>
                <a:cs typeface="Helvetica Neue Thin"/>
              </a:rPr>
              <a:t>Scale (Mpc h</a:t>
            </a:r>
            <a:r>
              <a:rPr lang="en-US" baseline="30000" dirty="0" smtClean="0">
                <a:latin typeface="Helvetica Neue Thin"/>
                <a:cs typeface="Helvetica Neue Thin"/>
              </a:rPr>
              <a:t>-1</a:t>
            </a:r>
            <a:r>
              <a:rPr lang="en-US" dirty="0" smtClean="0">
                <a:latin typeface="Helvetica Neue Thin"/>
                <a:cs typeface="Helvetica Neue Thin"/>
              </a:rPr>
              <a:t>)</a:t>
            </a:r>
            <a:endParaRPr lang="en-US" dirty="0">
              <a:latin typeface="Helvetica Neue Thin"/>
              <a:cs typeface="Helvetica Neue Thin"/>
            </a:endParaRPr>
          </a:p>
        </p:txBody>
      </p:sp>
    </p:spTree>
    <p:extLst>
      <p:ext uri="{BB962C8B-B14F-4D97-AF65-F5344CB8AC3E}">
        <p14:creationId xmlns:p14="http://schemas.microsoft.com/office/powerpoint/2010/main" val="2133820840"/>
      </p:ext>
    </p:extLst>
  </p:cSld>
  <p:clrMapOvr>
    <a:masterClrMapping/>
  </p:clrMapOvr>
  <mc:AlternateContent xmlns:mc="http://schemas.openxmlformats.org/markup-compatibility/2006">
    <mc:Choice xmlns:p14="http://schemas.microsoft.com/office/powerpoint/2010/main" Requires="p14">
      <p:transition spd="slow" p14:dur="2000" advTm="15337"/>
    </mc:Choice>
    <mc:Fallback>
      <p:transition xmlns:p14="http://schemas.microsoft.com/office/powerpoint/2010/main" spd="slow" advTm="15337"/>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p:cNvPicPr>
            <a:picLocks noChangeAspect="1"/>
          </p:cNvPicPr>
          <p:nvPr/>
        </p:nvPicPr>
        <p:blipFill rotWithShape="1">
          <a:blip r:embed="rId3"/>
          <a:srcRect t="5324" r="8333"/>
          <a:stretch/>
        </p:blipFill>
        <p:spPr>
          <a:xfrm>
            <a:off x="3688805" y="2082800"/>
            <a:ext cx="5163094" cy="3562789"/>
          </a:xfrm>
          <a:prstGeom prst="rect">
            <a:avLst/>
          </a:prstGeom>
        </p:spPr>
      </p:pic>
      <p:sp>
        <p:nvSpPr>
          <p:cNvPr id="4" name="Title 3"/>
          <p:cNvSpPr>
            <a:spLocks noGrp="1"/>
          </p:cNvSpPr>
          <p:nvPr>
            <p:ph type="title"/>
          </p:nvPr>
        </p:nvSpPr>
        <p:spPr/>
        <p:txBody>
          <a:bodyPr/>
          <a:lstStyle/>
          <a:p>
            <a:r>
              <a:rPr lang="en-US" dirty="0" smtClean="0">
                <a:latin typeface="Helvetica Neue Thin"/>
                <a:cs typeface="Helvetica Neue Thin"/>
              </a:rPr>
              <a:t>w</a:t>
            </a:r>
            <a:r>
              <a:rPr lang="en-US" baseline="-25000" dirty="0" smtClean="0">
                <a:latin typeface="Helvetica Neue Thin"/>
                <a:cs typeface="Helvetica Neue Thin"/>
              </a:rPr>
              <a:t>p</a:t>
            </a:r>
            <a:r>
              <a:rPr lang="en-US" dirty="0" smtClean="0">
                <a:latin typeface="Helvetica Neue Thin"/>
                <a:cs typeface="Helvetica Neue Thin"/>
              </a:rPr>
              <a:t>(r</a:t>
            </a:r>
            <a:r>
              <a:rPr lang="en-US" baseline="-25000" dirty="0" smtClean="0">
                <a:latin typeface="Helvetica Neue Thin"/>
                <a:cs typeface="Helvetica Neue Thin"/>
              </a:rPr>
              <a:t>p</a:t>
            </a:r>
            <a:r>
              <a:rPr lang="en-US" dirty="0" smtClean="0">
                <a:latin typeface="Helvetica Neue Thin"/>
                <a:cs typeface="Helvetica Neue Thin"/>
              </a:rPr>
              <a:t>) = w</a:t>
            </a:r>
            <a:r>
              <a:rPr lang="en-US" baseline="-25000" dirty="0" smtClean="0">
                <a:latin typeface="Helvetica Neue Thin"/>
                <a:cs typeface="Helvetica Neue Thin"/>
              </a:rPr>
              <a:t>1-halo</a:t>
            </a:r>
            <a:r>
              <a:rPr lang="en-US" dirty="0">
                <a:latin typeface="Helvetica Neue Thin"/>
                <a:cs typeface="Helvetica Neue Thin"/>
              </a:rPr>
              <a:t>(r</a:t>
            </a:r>
            <a:r>
              <a:rPr lang="en-US" baseline="-25000" dirty="0">
                <a:latin typeface="Helvetica Neue Thin"/>
                <a:cs typeface="Helvetica Neue Thin"/>
              </a:rPr>
              <a:t>p</a:t>
            </a:r>
            <a:r>
              <a:rPr lang="en-US" dirty="0">
                <a:latin typeface="Helvetica Neue Thin"/>
                <a:cs typeface="Helvetica Neue Thin"/>
              </a:rPr>
              <a:t>) +</a:t>
            </a:r>
            <a:r>
              <a:rPr lang="en-US" dirty="0" smtClean="0">
                <a:latin typeface="Helvetica Neue Thin"/>
                <a:cs typeface="Helvetica Neue Thin"/>
              </a:rPr>
              <a:t>w</a:t>
            </a:r>
            <a:r>
              <a:rPr lang="en-US" baseline="-25000" dirty="0" smtClean="0">
                <a:latin typeface="Helvetica Neue Thin"/>
                <a:cs typeface="Helvetica Neue Thin"/>
              </a:rPr>
              <a:t>2-halo</a:t>
            </a:r>
            <a:r>
              <a:rPr lang="en-US" dirty="0">
                <a:latin typeface="Helvetica Neue Thin"/>
                <a:cs typeface="Helvetica Neue Thin"/>
              </a:rPr>
              <a:t>(r</a:t>
            </a:r>
            <a:r>
              <a:rPr lang="en-US" baseline="-25000" dirty="0">
                <a:latin typeface="Helvetica Neue Thin"/>
                <a:cs typeface="Helvetica Neue Thin"/>
              </a:rPr>
              <a:t>p</a:t>
            </a:r>
            <a:r>
              <a:rPr lang="en-US" dirty="0">
                <a:latin typeface="Helvetica Neue Thin"/>
                <a:cs typeface="Helvetica Neue Thin"/>
              </a:rPr>
              <a:t>) </a:t>
            </a:r>
          </a:p>
        </p:txBody>
      </p:sp>
      <p:sp>
        <p:nvSpPr>
          <p:cNvPr id="5" name="Content Placeholder 4"/>
          <p:cNvSpPr>
            <a:spLocks noGrp="1"/>
          </p:cNvSpPr>
          <p:nvPr>
            <p:ph sz="half" idx="1"/>
          </p:nvPr>
        </p:nvSpPr>
        <p:spPr/>
        <p:txBody>
          <a:bodyPr/>
          <a:lstStyle/>
          <a:p>
            <a:r>
              <a:rPr lang="en-US" dirty="0">
                <a:latin typeface="Helvetica Neue Thin"/>
                <a:cs typeface="Helvetica Neue Thin"/>
              </a:rPr>
              <a:t>1</a:t>
            </a:r>
            <a:r>
              <a:rPr lang="en-US" dirty="0" smtClean="0">
                <a:latin typeface="Helvetica Neue Thin"/>
                <a:cs typeface="Helvetica Neue Thin"/>
              </a:rPr>
              <a:t>-halo term:</a:t>
            </a:r>
          </a:p>
          <a:p>
            <a:pPr lvl="1"/>
            <a:r>
              <a:rPr lang="en-US" dirty="0" smtClean="0">
                <a:latin typeface="Helvetica Neue Thin"/>
                <a:cs typeface="Helvetica Neue Thin"/>
              </a:rPr>
              <a:t>AGN halo occupation distribution</a:t>
            </a:r>
          </a:p>
          <a:p>
            <a:pPr lvl="1"/>
            <a:endParaRPr lang="en-US" dirty="0">
              <a:latin typeface="Lantinghei SC Extralight"/>
              <a:cs typeface="Lantinghei SC Extralight"/>
            </a:endParaRPr>
          </a:p>
        </p:txBody>
      </p:sp>
      <p:sp>
        <p:nvSpPr>
          <p:cNvPr id="9" name="Oval 8"/>
          <p:cNvSpPr/>
          <p:nvPr/>
        </p:nvSpPr>
        <p:spPr>
          <a:xfrm>
            <a:off x="627974" y="3126314"/>
            <a:ext cx="1339678" cy="13538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808229" y="4884864"/>
            <a:ext cx="837405" cy="8374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2224393" y="4284723"/>
            <a:ext cx="599065" cy="642011"/>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2902689" y="3321708"/>
            <a:ext cx="372750" cy="390788"/>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2438034" y="5540831"/>
            <a:ext cx="837405" cy="8374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7" name="Picture 16"/>
          <p:cNvPicPr>
            <a:picLocks noChangeAspect="1"/>
          </p:cNvPicPr>
          <p:nvPr/>
        </p:nvPicPr>
        <p:blipFill rotWithShape="1">
          <a:blip r:embed="rId4"/>
          <a:srcRect l="31744" t="19003" r="33308" b="21571"/>
          <a:stretch/>
        </p:blipFill>
        <p:spPr>
          <a:xfrm>
            <a:off x="885996" y="3447317"/>
            <a:ext cx="277248" cy="265179"/>
          </a:xfrm>
          <a:prstGeom prst="rect">
            <a:avLst/>
          </a:prstGeom>
        </p:spPr>
      </p:pic>
      <p:pic>
        <p:nvPicPr>
          <p:cNvPr id="18" name="Picture 17"/>
          <p:cNvPicPr>
            <a:picLocks noChangeAspect="1"/>
          </p:cNvPicPr>
          <p:nvPr/>
        </p:nvPicPr>
        <p:blipFill rotWithShape="1">
          <a:blip r:embed="rId4"/>
          <a:srcRect l="31744" t="19003" r="33308" b="21571"/>
          <a:stretch/>
        </p:blipFill>
        <p:spPr>
          <a:xfrm>
            <a:off x="2627989" y="5764139"/>
            <a:ext cx="437759" cy="418703"/>
          </a:xfrm>
          <a:prstGeom prst="rect">
            <a:avLst/>
          </a:prstGeom>
        </p:spPr>
      </p:pic>
      <p:pic>
        <p:nvPicPr>
          <p:cNvPr id="21" name="Picture 20"/>
          <p:cNvPicPr>
            <a:picLocks noChangeAspect="1"/>
          </p:cNvPicPr>
          <p:nvPr/>
        </p:nvPicPr>
        <p:blipFill rotWithShape="1">
          <a:blip r:embed="rId4"/>
          <a:srcRect l="31744" t="19003" r="33308" b="21571"/>
          <a:stretch/>
        </p:blipFill>
        <p:spPr>
          <a:xfrm>
            <a:off x="1163244" y="3930804"/>
            <a:ext cx="277248" cy="265179"/>
          </a:xfrm>
          <a:prstGeom prst="rect">
            <a:avLst/>
          </a:prstGeom>
        </p:spPr>
      </p:pic>
      <p:pic>
        <p:nvPicPr>
          <p:cNvPr id="23" name="Picture 22"/>
          <p:cNvPicPr>
            <a:picLocks noChangeAspect="1"/>
          </p:cNvPicPr>
          <p:nvPr/>
        </p:nvPicPr>
        <p:blipFill rotWithShape="1">
          <a:blip r:embed="rId4"/>
          <a:srcRect l="31744" t="19003" r="33308" b="21571"/>
          <a:stretch/>
        </p:blipFill>
        <p:spPr>
          <a:xfrm>
            <a:off x="1473383" y="3599717"/>
            <a:ext cx="277248" cy="265179"/>
          </a:xfrm>
          <a:prstGeom prst="rect">
            <a:avLst/>
          </a:prstGeom>
        </p:spPr>
      </p:pic>
      <p:cxnSp>
        <p:nvCxnSpPr>
          <p:cNvPr id="24" name="Straight Arrow Connector 23"/>
          <p:cNvCxnSpPr/>
          <p:nvPr/>
        </p:nvCxnSpPr>
        <p:spPr>
          <a:xfrm flipV="1">
            <a:off x="1325723" y="3712497"/>
            <a:ext cx="249339" cy="357874"/>
          </a:xfrm>
          <a:prstGeom prst="straightConnector1">
            <a:avLst/>
          </a:prstGeom>
          <a:ln>
            <a:headEnd type="arrow"/>
            <a:tailEnd type="arrow"/>
          </a:ln>
        </p:spPr>
        <p:style>
          <a:lnRef idx="2">
            <a:schemeClr val="accent2"/>
          </a:lnRef>
          <a:fillRef idx="0">
            <a:schemeClr val="accent2"/>
          </a:fillRef>
          <a:effectRef idx="1">
            <a:schemeClr val="accent2"/>
          </a:effectRef>
          <a:fontRef idx="minor">
            <a:schemeClr val="tx1"/>
          </a:fontRef>
        </p:style>
      </p:cxnSp>
      <p:cxnSp>
        <p:nvCxnSpPr>
          <p:cNvPr id="25" name="Straight Arrow Connector 24"/>
          <p:cNvCxnSpPr/>
          <p:nvPr/>
        </p:nvCxnSpPr>
        <p:spPr>
          <a:xfrm flipH="1" flipV="1">
            <a:off x="1069672" y="3572930"/>
            <a:ext cx="256051" cy="497441"/>
          </a:xfrm>
          <a:prstGeom prst="straightConnector1">
            <a:avLst/>
          </a:prstGeom>
          <a:ln>
            <a:headEnd type="arrow"/>
            <a:tailEnd type="arrow"/>
          </a:ln>
        </p:spPr>
        <p:style>
          <a:lnRef idx="2">
            <a:schemeClr val="accent2"/>
          </a:lnRef>
          <a:fillRef idx="0">
            <a:schemeClr val="accent2"/>
          </a:fillRef>
          <a:effectRef idx="1">
            <a:schemeClr val="accent2"/>
          </a:effectRef>
          <a:fontRef idx="minor">
            <a:schemeClr val="tx1"/>
          </a:fontRef>
        </p:style>
      </p:cxnSp>
      <p:cxnSp>
        <p:nvCxnSpPr>
          <p:cNvPr id="26" name="Straight Arrow Connector 25"/>
          <p:cNvCxnSpPr/>
          <p:nvPr/>
        </p:nvCxnSpPr>
        <p:spPr>
          <a:xfrm flipH="1" flipV="1">
            <a:off x="1037649" y="3579907"/>
            <a:ext cx="587387" cy="152400"/>
          </a:xfrm>
          <a:prstGeom prst="straightConnector1">
            <a:avLst/>
          </a:prstGeom>
          <a:ln>
            <a:headEnd type="arrow"/>
            <a:tailEnd type="arrow"/>
          </a:ln>
        </p:spPr>
        <p:style>
          <a:lnRef idx="2">
            <a:schemeClr val="accent2"/>
          </a:lnRef>
          <a:fillRef idx="0">
            <a:schemeClr val="accent2"/>
          </a:fillRef>
          <a:effectRef idx="1">
            <a:schemeClr val="accent2"/>
          </a:effectRef>
          <a:fontRef idx="minor">
            <a:schemeClr val="tx1"/>
          </a:fontRef>
        </p:style>
      </p:cxnSp>
      <p:sp>
        <p:nvSpPr>
          <p:cNvPr id="22" name="Rectangle 21"/>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4394202" y="2264697"/>
            <a:ext cx="1926166" cy="2908300"/>
          </a:xfrm>
          <a:prstGeom prst="rect">
            <a:avLst/>
          </a:prstGeom>
          <a:gradFill flip="none" rotWithShape="1">
            <a:gsLst>
              <a:gs pos="0">
                <a:schemeClr val="accent1">
                  <a:tint val="100000"/>
                  <a:shade val="100000"/>
                  <a:satMod val="130000"/>
                  <a:alpha val="43000"/>
                </a:schemeClr>
              </a:gs>
              <a:gs pos="100000">
                <a:schemeClr val="accent1">
                  <a:tint val="50000"/>
                  <a:shade val="100000"/>
                  <a:satMod val="350000"/>
                  <a:alpha val="43000"/>
                </a:schemeClr>
              </a:gs>
            </a:gsLst>
            <a:lin ang="16200000" scaled="0"/>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TextBox 31"/>
          <p:cNvSpPr txBox="1"/>
          <p:nvPr/>
        </p:nvSpPr>
        <p:spPr>
          <a:xfrm>
            <a:off x="5774804" y="5359803"/>
            <a:ext cx="1657905" cy="369332"/>
          </a:xfrm>
          <a:prstGeom prst="rect">
            <a:avLst/>
          </a:prstGeom>
          <a:solidFill>
            <a:schemeClr val="bg1"/>
          </a:solidFill>
        </p:spPr>
        <p:txBody>
          <a:bodyPr wrap="none" rtlCol="0">
            <a:spAutoFit/>
          </a:bodyPr>
          <a:lstStyle/>
          <a:p>
            <a:r>
              <a:rPr lang="en-US" dirty="0" smtClean="0">
                <a:latin typeface="Helvetica Neue Thin"/>
                <a:cs typeface="Helvetica Neue Thin"/>
              </a:rPr>
              <a:t>Scale (Mpc h</a:t>
            </a:r>
            <a:r>
              <a:rPr lang="en-US" baseline="30000" dirty="0" smtClean="0">
                <a:latin typeface="Helvetica Neue Thin"/>
                <a:cs typeface="Helvetica Neue Thin"/>
              </a:rPr>
              <a:t>-1</a:t>
            </a:r>
            <a:r>
              <a:rPr lang="en-US" dirty="0" smtClean="0">
                <a:latin typeface="Helvetica Neue Thin"/>
                <a:cs typeface="Helvetica Neue Thin"/>
              </a:rPr>
              <a:t>)</a:t>
            </a:r>
            <a:endParaRPr lang="en-US" dirty="0">
              <a:latin typeface="Helvetica Neue Thin"/>
              <a:cs typeface="Helvetica Neue Thin"/>
            </a:endParaRPr>
          </a:p>
        </p:txBody>
      </p:sp>
    </p:spTree>
    <p:extLst>
      <p:ext uri="{BB962C8B-B14F-4D97-AF65-F5344CB8AC3E}">
        <p14:creationId xmlns:p14="http://schemas.microsoft.com/office/powerpoint/2010/main" val="3334706093"/>
      </p:ext>
    </p:extLst>
  </p:cSld>
  <p:clrMapOvr>
    <a:masterClrMapping/>
  </p:clrMapOvr>
  <mc:AlternateContent xmlns:mc="http://schemas.openxmlformats.org/markup-compatibility/2006">
    <mc:Choice xmlns:p14="http://schemas.microsoft.com/office/powerpoint/2010/main" Requires="p14">
      <p:transition spd="slow" p14:dur="2000" advTm="30195"/>
    </mc:Choice>
    <mc:Fallback>
      <p:transition xmlns:p14="http://schemas.microsoft.com/office/powerpoint/2010/main" spd="slow" advTm="30195"/>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latin typeface="Helvetica Neue Thin"/>
                <a:cs typeface="Helvetica Neue Thin"/>
              </a:rPr>
              <a:t>Halo Occupation Distribution (HOD)</a:t>
            </a:r>
            <a:endParaRPr lang="en-US" dirty="0">
              <a:latin typeface="Helvetica Neue Thin"/>
              <a:cs typeface="Helvetica Neue Thin"/>
            </a:endParaRPr>
          </a:p>
        </p:txBody>
      </p:sp>
      <p:sp>
        <p:nvSpPr>
          <p:cNvPr id="3" name="Content Placeholder 2"/>
          <p:cNvSpPr>
            <a:spLocks noGrp="1"/>
          </p:cNvSpPr>
          <p:nvPr>
            <p:ph sz="half" idx="1"/>
          </p:nvPr>
        </p:nvSpPr>
        <p:spPr/>
        <p:txBody>
          <a:bodyPr>
            <a:normAutofit/>
          </a:bodyPr>
          <a:lstStyle/>
          <a:p>
            <a:r>
              <a:rPr lang="en-US" dirty="0" smtClean="0">
                <a:latin typeface="Helvetica Neue Thin"/>
                <a:cs typeface="Helvetica Neue Thin"/>
              </a:rPr>
              <a:t>avg # AGN in halo of mass M</a:t>
            </a:r>
            <a:r>
              <a:rPr lang="en-US" baseline="-25000" dirty="0" smtClean="0">
                <a:latin typeface="Helvetica Neue Thin"/>
                <a:cs typeface="Helvetica Neue Thin"/>
              </a:rPr>
              <a:t>h</a:t>
            </a:r>
            <a:r>
              <a:rPr lang="en-US" dirty="0">
                <a:latin typeface="Helvetica Neue Thin"/>
                <a:cs typeface="Helvetica Neue Thin"/>
              </a:rPr>
              <a:t>:</a:t>
            </a:r>
            <a:endParaRPr lang="en-US" baseline="-25000" dirty="0" smtClean="0">
              <a:latin typeface="Helvetica Neue Thin"/>
              <a:cs typeface="Helvetica Neue Thin"/>
            </a:endParaRPr>
          </a:p>
          <a:p>
            <a:pPr marL="457200" lvl="1" indent="0">
              <a:buNone/>
            </a:pPr>
            <a:r>
              <a:rPr lang="en-US" dirty="0" smtClean="0">
                <a:latin typeface="Helvetica Neue Thin"/>
                <a:cs typeface="Helvetica Neue Thin"/>
              </a:rPr>
              <a:t>	&lt;N&gt;(M</a:t>
            </a:r>
            <a:r>
              <a:rPr lang="en-US" baseline="-25000" dirty="0" smtClean="0">
                <a:latin typeface="Helvetica Neue Thin"/>
                <a:cs typeface="Helvetica Neue Thin"/>
              </a:rPr>
              <a:t>h</a:t>
            </a:r>
            <a:r>
              <a:rPr lang="en-US" dirty="0" smtClean="0">
                <a:latin typeface="Helvetica Neue Thin"/>
                <a:cs typeface="Helvetica Neue Thin"/>
              </a:rPr>
              <a:t>)</a:t>
            </a:r>
          </a:p>
          <a:p>
            <a:endParaRPr lang="en-US" dirty="0" smtClean="0">
              <a:latin typeface="Helvetica Neue Thin"/>
              <a:cs typeface="Helvetica Neue Thin"/>
            </a:endParaRPr>
          </a:p>
          <a:p>
            <a:r>
              <a:rPr lang="en-US" dirty="0" smtClean="0">
                <a:latin typeface="Helvetica Neue Thin"/>
                <a:cs typeface="Helvetica Neue Thin"/>
              </a:rPr>
              <a:t>&lt;N&gt; = &lt;N&gt;</a:t>
            </a:r>
            <a:r>
              <a:rPr lang="en-US" baseline="-25000" dirty="0" smtClean="0">
                <a:latin typeface="Helvetica Neue Thin"/>
                <a:cs typeface="Helvetica Neue Thin"/>
              </a:rPr>
              <a:t>cen</a:t>
            </a:r>
            <a:r>
              <a:rPr lang="en-US" dirty="0" smtClean="0">
                <a:latin typeface="Helvetica Neue Thin"/>
                <a:cs typeface="Helvetica Neue Thin"/>
              </a:rPr>
              <a:t> + &lt;N&gt;</a:t>
            </a:r>
            <a:r>
              <a:rPr lang="en-US" baseline="-25000" dirty="0" smtClean="0">
                <a:latin typeface="Helvetica Neue Thin"/>
                <a:cs typeface="Helvetica Neue Thin"/>
              </a:rPr>
              <a:t>sat</a:t>
            </a:r>
          </a:p>
          <a:p>
            <a:pPr marL="457200" lvl="1" indent="0">
              <a:buNone/>
            </a:pPr>
            <a:endParaRPr lang="en-US" baseline="-25000" dirty="0">
              <a:latin typeface="Helvetica Neue Thin"/>
              <a:cs typeface="Helvetica Neue Thin"/>
            </a:endParaRPr>
          </a:p>
          <a:p>
            <a:endParaRPr lang="en-US" dirty="0" smtClean="0">
              <a:latin typeface="Helvetica Neue Thin"/>
              <a:cs typeface="Helvetica Neue Thin"/>
            </a:endParaRPr>
          </a:p>
          <a:p>
            <a:r>
              <a:rPr lang="en-US" dirty="0" smtClean="0">
                <a:latin typeface="Helvetica Neue Thin"/>
                <a:cs typeface="Helvetica Neue Thin"/>
              </a:rPr>
              <a:t>Self-consistent bias determination</a:t>
            </a:r>
          </a:p>
        </p:txBody>
      </p:sp>
      <p:sp>
        <p:nvSpPr>
          <p:cNvPr id="10" name="Rectangle 9"/>
          <p:cNvSpPr/>
          <p:nvPr/>
        </p:nvSpPr>
        <p:spPr>
          <a:xfrm>
            <a:off x="4865082" y="6463656"/>
            <a:ext cx="933792" cy="2651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 name="Straight Arrow Connector 4"/>
          <p:cNvCxnSpPr/>
          <p:nvPr/>
        </p:nvCxnSpPr>
        <p:spPr>
          <a:xfrm flipV="1">
            <a:off x="5798874" y="2836333"/>
            <a:ext cx="0" cy="160020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5781940" y="4436533"/>
            <a:ext cx="2346060"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V="1">
            <a:off x="6434667" y="3860800"/>
            <a:ext cx="0" cy="575733"/>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V="1">
            <a:off x="6417733" y="3860800"/>
            <a:ext cx="1540933" cy="1"/>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6460068" y="3860801"/>
            <a:ext cx="0" cy="575733"/>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V="1">
            <a:off x="6460068" y="3285067"/>
            <a:ext cx="1498598" cy="575734"/>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7958666" y="3688172"/>
            <a:ext cx="825233" cy="338554"/>
          </a:xfrm>
          <a:prstGeom prst="rect">
            <a:avLst/>
          </a:prstGeom>
          <a:solidFill>
            <a:srgbClr val="FFFFFF"/>
          </a:solidFill>
        </p:spPr>
        <p:txBody>
          <a:bodyPr wrap="square" rtlCol="0">
            <a:spAutoFit/>
          </a:bodyPr>
          <a:lstStyle/>
          <a:p>
            <a:pPr algn="r"/>
            <a:r>
              <a:rPr lang="en-US" sz="1600" dirty="0" smtClean="0">
                <a:latin typeface="Helvetica Neue Thin"/>
                <a:cs typeface="Helvetica Neue Thin"/>
              </a:rPr>
              <a:t>&lt;N&gt;</a:t>
            </a:r>
            <a:r>
              <a:rPr lang="en-US" sz="1600" baseline="-25000" dirty="0" smtClean="0">
                <a:latin typeface="Helvetica Neue Thin"/>
                <a:cs typeface="Helvetica Neue Thin"/>
              </a:rPr>
              <a:t>cen</a:t>
            </a:r>
            <a:endParaRPr lang="en-US" sz="1600" dirty="0" smtClean="0">
              <a:latin typeface="Helvetica Neue Thin"/>
              <a:cs typeface="Helvetica Neue Thin"/>
            </a:endParaRPr>
          </a:p>
        </p:txBody>
      </p:sp>
      <p:sp>
        <p:nvSpPr>
          <p:cNvPr id="20" name="TextBox 19"/>
          <p:cNvSpPr txBox="1"/>
          <p:nvPr/>
        </p:nvSpPr>
        <p:spPr>
          <a:xfrm>
            <a:off x="7958666" y="3095502"/>
            <a:ext cx="825233" cy="338554"/>
          </a:xfrm>
          <a:prstGeom prst="rect">
            <a:avLst/>
          </a:prstGeom>
          <a:solidFill>
            <a:srgbClr val="FFFFFF"/>
          </a:solidFill>
        </p:spPr>
        <p:txBody>
          <a:bodyPr wrap="square" rtlCol="0">
            <a:spAutoFit/>
          </a:bodyPr>
          <a:lstStyle/>
          <a:p>
            <a:pPr algn="r"/>
            <a:r>
              <a:rPr lang="en-US" sz="1600" dirty="0" smtClean="0">
                <a:latin typeface="Helvetica Neue Thin"/>
                <a:cs typeface="Helvetica Neue Thin"/>
              </a:rPr>
              <a:t>&lt;N&gt;</a:t>
            </a:r>
            <a:r>
              <a:rPr lang="en-US" sz="1600" baseline="-25000" dirty="0" smtClean="0">
                <a:latin typeface="Helvetica Neue Thin"/>
                <a:cs typeface="Helvetica Neue Thin"/>
              </a:rPr>
              <a:t>sat</a:t>
            </a:r>
            <a:endParaRPr lang="en-US" sz="1600" dirty="0" smtClean="0">
              <a:latin typeface="Helvetica Neue Thin"/>
              <a:cs typeface="Helvetica Neue Thin"/>
            </a:endParaRPr>
          </a:p>
        </p:txBody>
      </p:sp>
      <p:sp>
        <p:nvSpPr>
          <p:cNvPr id="21" name="TextBox 20"/>
          <p:cNvSpPr txBox="1"/>
          <p:nvPr/>
        </p:nvSpPr>
        <p:spPr>
          <a:xfrm>
            <a:off x="6400283" y="4745646"/>
            <a:ext cx="978417"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M</a:t>
            </a:r>
            <a:r>
              <a:rPr lang="en-US" sz="1600" baseline="-25000" dirty="0" smtClean="0">
                <a:latin typeface="Helvetica Neue Thin"/>
                <a:cs typeface="Helvetica Neue Thin"/>
              </a:rPr>
              <a:t>h </a:t>
            </a:r>
            <a:r>
              <a:rPr lang="en-US" sz="1600" dirty="0" smtClean="0">
                <a:latin typeface="Helvetica Neue Thin"/>
                <a:cs typeface="Helvetica Neue Thin"/>
              </a:rPr>
              <a:t>(M</a:t>
            </a:r>
            <a:r>
              <a:rPr lang="en-US" sz="1600" baseline="-25000" dirty="0" smtClean="0">
                <a:latin typeface="Wingdings"/>
                <a:ea typeface="Wingdings"/>
                <a:cs typeface="Wingdings"/>
                <a:sym typeface="Wingdings"/>
              </a:rPr>
              <a:t></a:t>
            </a:r>
            <a:r>
              <a:rPr lang="en-US" sz="1600" dirty="0">
                <a:latin typeface="Helvetica Neue Thin"/>
                <a:cs typeface="Helvetica Neue Thin"/>
                <a:sym typeface="Wingdings"/>
              </a:rPr>
              <a:t>)</a:t>
            </a:r>
            <a:endParaRPr lang="en-US" sz="1600" dirty="0">
              <a:latin typeface="Helvetica Neue Thin"/>
              <a:cs typeface="Helvetica Neue Thin"/>
            </a:endParaRPr>
          </a:p>
        </p:txBody>
      </p:sp>
      <p:sp>
        <p:nvSpPr>
          <p:cNvPr id="22" name="Rectangle 21"/>
          <p:cNvSpPr/>
          <p:nvPr/>
        </p:nvSpPr>
        <p:spPr>
          <a:xfrm rot="16200000">
            <a:off x="5218392" y="3400788"/>
            <a:ext cx="569997" cy="338554"/>
          </a:xfrm>
          <a:prstGeom prst="rect">
            <a:avLst/>
          </a:prstGeom>
          <a:solidFill>
            <a:srgbClr val="FFFFFF"/>
          </a:solidFill>
        </p:spPr>
        <p:txBody>
          <a:bodyPr wrap="none">
            <a:spAutoFit/>
          </a:bodyPr>
          <a:lstStyle/>
          <a:p>
            <a:r>
              <a:rPr lang="en-US" sz="1600" dirty="0" smtClean="0">
                <a:latin typeface="Helvetica Neue Thin"/>
                <a:cs typeface="Helvetica Neue Thin"/>
              </a:rPr>
              <a:t>&lt;N&gt;</a:t>
            </a:r>
            <a:endParaRPr lang="en-US" sz="1600" dirty="0">
              <a:latin typeface="Helvetica Neue Thin"/>
              <a:cs typeface="Helvetica Neue Thin"/>
            </a:endParaRPr>
          </a:p>
        </p:txBody>
      </p:sp>
      <p:sp>
        <p:nvSpPr>
          <p:cNvPr id="23" name="TextBox 22"/>
          <p:cNvSpPr txBox="1"/>
          <p:nvPr/>
        </p:nvSpPr>
        <p:spPr>
          <a:xfrm>
            <a:off x="6222717" y="4437803"/>
            <a:ext cx="473669" cy="276999"/>
          </a:xfrm>
          <a:prstGeom prst="rect">
            <a:avLst/>
          </a:prstGeom>
          <a:noFill/>
        </p:spPr>
        <p:txBody>
          <a:bodyPr wrap="square" rtlCol="0">
            <a:spAutoFit/>
          </a:bodyPr>
          <a:lstStyle/>
          <a:p>
            <a:r>
              <a:rPr lang="en-US" sz="1200" dirty="0" smtClean="0">
                <a:latin typeface="Helvetica Neue Thin"/>
                <a:cs typeface="Helvetica Neue Thin"/>
              </a:rPr>
              <a:t>M</a:t>
            </a:r>
            <a:r>
              <a:rPr lang="en-US" sz="1200" baseline="-25000" dirty="0" smtClean="0">
                <a:latin typeface="Helvetica Neue Thin"/>
                <a:cs typeface="Helvetica Neue Thin"/>
              </a:rPr>
              <a:t>min</a:t>
            </a:r>
            <a:endParaRPr lang="en-US" sz="1200" baseline="-25000" dirty="0">
              <a:latin typeface="Helvetica Neue Thin"/>
              <a:cs typeface="Helvetica Neue Thin"/>
            </a:endParaRPr>
          </a:p>
        </p:txBody>
      </p:sp>
      <p:pic>
        <p:nvPicPr>
          <p:cNvPr id="25" name="Picture 24"/>
          <p:cNvPicPr>
            <a:picLocks noChangeAspect="1"/>
          </p:cNvPicPr>
          <p:nvPr/>
        </p:nvPicPr>
        <p:blipFill rotWithShape="1">
          <a:blip r:embed="rId3"/>
          <a:srcRect l="39048" t="35138" r="35712" b="47028"/>
          <a:stretch/>
        </p:blipFill>
        <p:spPr>
          <a:xfrm>
            <a:off x="6812858" y="3266363"/>
            <a:ext cx="185873" cy="98189"/>
          </a:xfrm>
          <a:prstGeom prst="rect">
            <a:avLst/>
          </a:prstGeom>
        </p:spPr>
      </p:pic>
      <p:sp>
        <p:nvSpPr>
          <p:cNvPr id="26" name="TextBox 25"/>
          <p:cNvSpPr txBox="1"/>
          <p:nvPr/>
        </p:nvSpPr>
        <p:spPr>
          <a:xfrm>
            <a:off x="6930996" y="3122140"/>
            <a:ext cx="754227" cy="338554"/>
          </a:xfrm>
          <a:prstGeom prst="rect">
            <a:avLst/>
          </a:prstGeom>
          <a:noFill/>
        </p:spPr>
        <p:txBody>
          <a:bodyPr wrap="square" rtlCol="0">
            <a:spAutoFit/>
          </a:bodyPr>
          <a:lstStyle/>
          <a:p>
            <a:r>
              <a:rPr lang="en-US" sz="1600" dirty="0" smtClean="0">
                <a:latin typeface="Helvetica Neue Thin"/>
                <a:cs typeface="Helvetica Neue Thin"/>
              </a:rPr>
              <a:t>(M</a:t>
            </a:r>
            <a:r>
              <a:rPr lang="en-US" sz="1600" baseline="-25000" dirty="0" smtClean="0">
                <a:latin typeface="Helvetica Neue Thin"/>
                <a:cs typeface="Helvetica Neue Thin"/>
              </a:rPr>
              <a:t>h</a:t>
            </a:r>
            <a:r>
              <a:rPr lang="en-US" sz="1600" dirty="0" smtClean="0">
                <a:latin typeface="Helvetica Neue Thin"/>
                <a:cs typeface="Helvetica Neue Thin"/>
              </a:rPr>
              <a:t>)</a:t>
            </a:r>
            <a:r>
              <a:rPr lang="en-US" sz="1600" baseline="30000" dirty="0" smtClean="0">
                <a:latin typeface="Helvetica Neue Thin"/>
                <a:cs typeface="Helvetica Neue Thin"/>
              </a:rPr>
              <a:t>α</a:t>
            </a:r>
            <a:endParaRPr lang="en-US" sz="1600" baseline="30000" dirty="0">
              <a:latin typeface="Helvetica Neue Thin"/>
              <a:cs typeface="Helvetica Neue Thin"/>
            </a:endParaRPr>
          </a:p>
        </p:txBody>
      </p:sp>
    </p:spTree>
    <p:extLst>
      <p:ext uri="{BB962C8B-B14F-4D97-AF65-F5344CB8AC3E}">
        <p14:creationId xmlns:p14="http://schemas.microsoft.com/office/powerpoint/2010/main" val="809920781"/>
      </p:ext>
    </p:extLst>
  </p:cSld>
  <p:clrMapOvr>
    <a:masterClrMapping/>
  </p:clrMapOvr>
  <mc:AlternateContent xmlns:mc="http://schemas.openxmlformats.org/markup-compatibility/2006">
    <mc:Choice xmlns:p14="http://schemas.microsoft.com/office/powerpoint/2010/main" Requires="p14">
      <p:transition spd="slow" p14:dur="2000" advTm="46427"/>
    </mc:Choice>
    <mc:Fallback>
      <p:transition xmlns:p14="http://schemas.microsoft.com/office/powerpoint/2010/main" spd="slow" advTm="46427"/>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latin typeface="Helvetica Neue Thin"/>
                <a:cs typeface="Helvetica Neue Thin"/>
              </a:rPr>
              <a:t>Halotools </a:t>
            </a:r>
            <a:r>
              <a:rPr lang="en-US" sz="2400" dirty="0" smtClean="0">
                <a:latin typeface="Helvetica Neue Thin"/>
                <a:cs typeface="Helvetica Neue Thin"/>
              </a:rPr>
              <a:t>(</a:t>
            </a:r>
            <a:r>
              <a:rPr lang="en-US" sz="2400" dirty="0" err="1" smtClean="0">
                <a:latin typeface="Helvetica Neue Thin"/>
                <a:cs typeface="Helvetica Neue Thin"/>
              </a:rPr>
              <a:t>Hearin</a:t>
            </a:r>
            <a:r>
              <a:rPr lang="en-US" sz="2400" dirty="0" smtClean="0">
                <a:latin typeface="Helvetica Neue Thin"/>
                <a:cs typeface="Helvetica Neue Thin"/>
              </a:rPr>
              <a:t> et al. 2016)</a:t>
            </a:r>
            <a:endParaRPr lang="en-US" sz="2400" dirty="0">
              <a:latin typeface="Helvetica Neue Thin"/>
              <a:cs typeface="Helvetica Neue Thin"/>
            </a:endParaRPr>
          </a:p>
        </p:txBody>
      </p:sp>
      <p:sp>
        <p:nvSpPr>
          <p:cNvPr id="10" name="Rectangle 9"/>
          <p:cNvSpPr/>
          <p:nvPr/>
        </p:nvSpPr>
        <p:spPr>
          <a:xfrm>
            <a:off x="4865082" y="6463656"/>
            <a:ext cx="933792" cy="2651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220752" y="6278990"/>
            <a:ext cx="3672800" cy="369332"/>
          </a:xfrm>
          <a:prstGeom prst="rect">
            <a:avLst/>
          </a:prstGeom>
        </p:spPr>
        <p:txBody>
          <a:bodyPr wrap="none">
            <a:spAutoFit/>
          </a:bodyPr>
          <a:lstStyle/>
          <a:p>
            <a:r>
              <a:rPr lang="en-US" dirty="0">
                <a:latin typeface="Helvetica Neue Thin"/>
                <a:cs typeface="Helvetica Neue Thin"/>
              </a:rPr>
              <a:t>https://</a:t>
            </a:r>
            <a:r>
              <a:rPr lang="en-US" dirty="0" err="1">
                <a:latin typeface="Helvetica Neue Thin"/>
                <a:cs typeface="Helvetica Neue Thin"/>
              </a:rPr>
              <a:t>github.com</a:t>
            </a:r>
            <a:r>
              <a:rPr lang="en-US" dirty="0">
                <a:latin typeface="Helvetica Neue Thin"/>
                <a:cs typeface="Helvetica Neue Thin"/>
              </a:rPr>
              <a:t>/</a:t>
            </a:r>
            <a:r>
              <a:rPr lang="en-US" dirty="0" err="1">
                <a:latin typeface="Helvetica Neue Thin"/>
                <a:cs typeface="Helvetica Neue Thin"/>
              </a:rPr>
              <a:t>astropy</a:t>
            </a:r>
            <a:r>
              <a:rPr lang="en-US" dirty="0">
                <a:latin typeface="Helvetica Neue Thin"/>
                <a:cs typeface="Helvetica Neue Thin"/>
              </a:rPr>
              <a:t>/</a:t>
            </a:r>
            <a:r>
              <a:rPr lang="en-US" dirty="0" err="1">
                <a:latin typeface="Helvetica Neue Thin"/>
                <a:cs typeface="Helvetica Neue Thin"/>
              </a:rPr>
              <a:t>halotools</a:t>
            </a:r>
            <a:endParaRPr lang="en-US" dirty="0">
              <a:latin typeface="Helvetica Neue Thin"/>
              <a:cs typeface="Helvetica Neue Thin"/>
            </a:endParaRPr>
          </a:p>
        </p:txBody>
      </p:sp>
    </p:spTree>
    <p:extLst>
      <p:ext uri="{BB962C8B-B14F-4D97-AF65-F5344CB8AC3E}">
        <p14:creationId xmlns:p14="http://schemas.microsoft.com/office/powerpoint/2010/main" val="2172288227"/>
      </p:ext>
    </p:extLst>
  </p:cSld>
  <p:clrMapOvr>
    <a:masterClrMapping/>
  </p:clrMapOvr>
  <mc:AlternateContent xmlns:mc="http://schemas.openxmlformats.org/markup-compatibility/2006">
    <mc:Choice xmlns:p14="http://schemas.microsoft.com/office/powerpoint/2010/main" Requires="p14">
      <p:transition spd="slow" p14:dur="2000" advTm="11826"/>
    </mc:Choice>
    <mc:Fallback>
      <p:transition xmlns:p14="http://schemas.microsoft.com/office/powerpoint/2010/main" spd="slow" advTm="11826"/>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199" y="1600200"/>
            <a:ext cx="7992533" cy="4525963"/>
          </a:xfrm>
        </p:spPr>
        <p:txBody>
          <a:bodyPr>
            <a:normAutofit/>
          </a:bodyPr>
          <a:lstStyle/>
          <a:p>
            <a:pPr marL="514350" indent="-514350">
              <a:buFont typeface="+mj-lt"/>
              <a:buAutoNum type="arabicPeriod"/>
            </a:pPr>
            <a:r>
              <a:rPr lang="en-US" dirty="0" smtClean="0">
                <a:latin typeface="Helvetica Neue Thin"/>
                <a:cs typeface="Helvetica Neue Thin"/>
              </a:rPr>
              <a:t>Obtains halo catalog from DM simulation</a:t>
            </a:r>
          </a:p>
          <a:p>
            <a:pPr marL="514350" indent="-514350">
              <a:buFont typeface="+mj-lt"/>
              <a:buAutoNum type="arabicPeriod"/>
            </a:pPr>
            <a:endParaRPr lang="en-US" dirty="0">
              <a:latin typeface="Helvetica Neue Thin"/>
              <a:cs typeface="Helvetica Neue Thin"/>
            </a:endParaRPr>
          </a:p>
        </p:txBody>
      </p:sp>
      <p:sp>
        <p:nvSpPr>
          <p:cNvPr id="10" name="Rectangle 9"/>
          <p:cNvSpPr/>
          <p:nvPr/>
        </p:nvSpPr>
        <p:spPr>
          <a:xfrm>
            <a:off x="4865082" y="6463656"/>
            <a:ext cx="933792" cy="2651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p:cNvSpPr/>
          <p:nvPr/>
        </p:nvSpPr>
        <p:spPr>
          <a:xfrm>
            <a:off x="877165" y="4494737"/>
            <a:ext cx="1339678" cy="13538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Oval 38"/>
          <p:cNvSpPr/>
          <p:nvPr/>
        </p:nvSpPr>
        <p:spPr>
          <a:xfrm>
            <a:off x="3148688" y="5578280"/>
            <a:ext cx="729046" cy="729046"/>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Oval 39"/>
          <p:cNvSpPr/>
          <p:nvPr/>
        </p:nvSpPr>
        <p:spPr>
          <a:xfrm>
            <a:off x="4133051" y="4792133"/>
            <a:ext cx="515149" cy="554757"/>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Oval 40"/>
          <p:cNvSpPr/>
          <p:nvPr/>
        </p:nvSpPr>
        <p:spPr>
          <a:xfrm>
            <a:off x="6775831" y="4426457"/>
            <a:ext cx="251502" cy="263673"/>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p:cNvSpPr/>
          <p:nvPr/>
        </p:nvSpPr>
        <p:spPr>
          <a:xfrm>
            <a:off x="5865845" y="5405281"/>
            <a:ext cx="975222" cy="975222"/>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Title 3"/>
          <p:cNvSpPr>
            <a:spLocks noGrp="1"/>
          </p:cNvSpPr>
          <p:nvPr>
            <p:ph type="title"/>
          </p:nvPr>
        </p:nvSpPr>
        <p:spPr>
          <a:xfrm>
            <a:off x="457200" y="274638"/>
            <a:ext cx="8229600" cy="1143000"/>
          </a:xfrm>
        </p:spPr>
        <p:txBody>
          <a:bodyPr/>
          <a:lstStyle/>
          <a:p>
            <a:r>
              <a:rPr lang="en-US" dirty="0" smtClean="0">
                <a:latin typeface="Helvetica Neue Thin"/>
                <a:cs typeface="Helvetica Neue Thin"/>
              </a:rPr>
              <a:t>Halotools </a:t>
            </a:r>
            <a:r>
              <a:rPr lang="en-US" sz="2400" dirty="0" smtClean="0">
                <a:latin typeface="Helvetica Neue Thin"/>
                <a:cs typeface="Helvetica Neue Thin"/>
              </a:rPr>
              <a:t>(</a:t>
            </a:r>
            <a:r>
              <a:rPr lang="en-US" sz="2400" dirty="0" err="1" smtClean="0">
                <a:latin typeface="Helvetica Neue Thin"/>
                <a:cs typeface="Helvetica Neue Thin"/>
              </a:rPr>
              <a:t>Hearin</a:t>
            </a:r>
            <a:r>
              <a:rPr lang="en-US" sz="2400" dirty="0" smtClean="0">
                <a:latin typeface="Helvetica Neue Thin"/>
                <a:cs typeface="Helvetica Neue Thin"/>
              </a:rPr>
              <a:t> et al. 2016)</a:t>
            </a:r>
            <a:endParaRPr lang="en-US" sz="2400" dirty="0">
              <a:latin typeface="Helvetica Neue Thin"/>
              <a:cs typeface="Helvetica Neue Thin"/>
            </a:endParaRPr>
          </a:p>
        </p:txBody>
      </p:sp>
      <p:sp>
        <p:nvSpPr>
          <p:cNvPr id="11" name="Rectangle 10"/>
          <p:cNvSpPr/>
          <p:nvPr/>
        </p:nvSpPr>
        <p:spPr>
          <a:xfrm>
            <a:off x="220752" y="6278990"/>
            <a:ext cx="3672800" cy="369332"/>
          </a:xfrm>
          <a:prstGeom prst="rect">
            <a:avLst/>
          </a:prstGeom>
        </p:spPr>
        <p:txBody>
          <a:bodyPr wrap="none">
            <a:spAutoFit/>
          </a:bodyPr>
          <a:lstStyle/>
          <a:p>
            <a:r>
              <a:rPr lang="en-US" dirty="0">
                <a:latin typeface="Helvetica Neue Thin"/>
                <a:cs typeface="Helvetica Neue Thin"/>
              </a:rPr>
              <a:t>https://</a:t>
            </a:r>
            <a:r>
              <a:rPr lang="en-US" dirty="0" err="1">
                <a:latin typeface="Helvetica Neue Thin"/>
                <a:cs typeface="Helvetica Neue Thin"/>
              </a:rPr>
              <a:t>github.com</a:t>
            </a:r>
            <a:r>
              <a:rPr lang="en-US" dirty="0">
                <a:latin typeface="Helvetica Neue Thin"/>
                <a:cs typeface="Helvetica Neue Thin"/>
              </a:rPr>
              <a:t>/</a:t>
            </a:r>
            <a:r>
              <a:rPr lang="en-US" dirty="0" err="1">
                <a:latin typeface="Helvetica Neue Thin"/>
                <a:cs typeface="Helvetica Neue Thin"/>
              </a:rPr>
              <a:t>astropy</a:t>
            </a:r>
            <a:r>
              <a:rPr lang="en-US" dirty="0">
                <a:latin typeface="Helvetica Neue Thin"/>
                <a:cs typeface="Helvetica Neue Thin"/>
              </a:rPr>
              <a:t>/</a:t>
            </a:r>
            <a:r>
              <a:rPr lang="en-US" dirty="0" err="1">
                <a:latin typeface="Helvetica Neue Thin"/>
                <a:cs typeface="Helvetica Neue Thin"/>
              </a:rPr>
              <a:t>halotools</a:t>
            </a:r>
            <a:endParaRPr lang="en-US" dirty="0">
              <a:latin typeface="Helvetica Neue Thin"/>
              <a:cs typeface="Helvetica Neue Thin"/>
            </a:endParaRPr>
          </a:p>
        </p:txBody>
      </p:sp>
    </p:spTree>
    <p:extLst>
      <p:ext uri="{BB962C8B-B14F-4D97-AF65-F5344CB8AC3E}">
        <p14:creationId xmlns:p14="http://schemas.microsoft.com/office/powerpoint/2010/main" val="4234143350"/>
      </p:ext>
    </p:extLst>
  </p:cSld>
  <p:clrMapOvr>
    <a:masterClrMapping/>
  </p:clrMapOvr>
  <mc:AlternateContent xmlns:mc="http://schemas.openxmlformats.org/markup-compatibility/2006">
    <mc:Choice xmlns:p14="http://schemas.microsoft.com/office/powerpoint/2010/main" Requires="p14">
      <p:transition spd="slow" p14:dur="2000" advTm="11722"/>
    </mc:Choice>
    <mc:Fallback>
      <p:transition xmlns:p14="http://schemas.microsoft.com/office/powerpoint/2010/main" spd="slow" advTm="11722"/>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199" y="1600200"/>
            <a:ext cx="7992533" cy="4525963"/>
          </a:xfrm>
        </p:spPr>
        <p:txBody>
          <a:bodyPr>
            <a:normAutofit/>
          </a:bodyPr>
          <a:lstStyle/>
          <a:p>
            <a:pPr marL="514350" indent="-514350">
              <a:buFont typeface="+mj-lt"/>
              <a:buAutoNum type="arabicPeriod"/>
            </a:pPr>
            <a:r>
              <a:rPr lang="en-US" dirty="0" smtClean="0">
                <a:latin typeface="Helvetica Neue Thin"/>
                <a:cs typeface="Helvetica Neue Thin"/>
              </a:rPr>
              <a:t>Obtains halo catalog from DM simulation</a:t>
            </a:r>
          </a:p>
          <a:p>
            <a:pPr marL="514350" indent="-514350">
              <a:buFont typeface="+mj-lt"/>
              <a:buAutoNum type="arabicPeriod"/>
            </a:pPr>
            <a:endParaRPr lang="en-US" dirty="0">
              <a:latin typeface="Helvetica Neue Thin"/>
              <a:cs typeface="Helvetica Neue Thin"/>
            </a:endParaRPr>
          </a:p>
          <a:p>
            <a:pPr marL="514350" indent="-514350">
              <a:buFont typeface="+mj-lt"/>
              <a:buAutoNum type="arabicPeriod"/>
            </a:pPr>
            <a:r>
              <a:rPr lang="en-US" dirty="0" smtClean="0">
                <a:latin typeface="Helvetica Neue Thin"/>
                <a:cs typeface="Helvetica Neue Thin"/>
              </a:rPr>
              <a:t>Populates halo catalog with defined HOD</a:t>
            </a:r>
          </a:p>
          <a:p>
            <a:pPr marL="514350" indent="-514350">
              <a:buFont typeface="+mj-lt"/>
              <a:buAutoNum type="arabicPeriod"/>
            </a:pPr>
            <a:endParaRPr lang="en-US" dirty="0">
              <a:latin typeface="Helvetica Neue Thin"/>
              <a:cs typeface="Helvetica Neue Thin"/>
            </a:endParaRPr>
          </a:p>
        </p:txBody>
      </p:sp>
      <p:sp>
        <p:nvSpPr>
          <p:cNvPr id="10" name="Rectangle 9"/>
          <p:cNvSpPr/>
          <p:nvPr/>
        </p:nvSpPr>
        <p:spPr>
          <a:xfrm>
            <a:off x="4865082" y="6463656"/>
            <a:ext cx="933792" cy="2651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p:cNvSpPr/>
          <p:nvPr/>
        </p:nvSpPr>
        <p:spPr>
          <a:xfrm>
            <a:off x="877165" y="4494737"/>
            <a:ext cx="1339678" cy="13538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Oval 26"/>
          <p:cNvSpPr/>
          <p:nvPr/>
        </p:nvSpPr>
        <p:spPr>
          <a:xfrm>
            <a:off x="3148688" y="5578280"/>
            <a:ext cx="729046" cy="729046"/>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p:nvPr/>
        </p:nvSpPr>
        <p:spPr>
          <a:xfrm>
            <a:off x="4133051" y="4792133"/>
            <a:ext cx="515149" cy="554757"/>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p:cNvSpPr/>
          <p:nvPr/>
        </p:nvSpPr>
        <p:spPr>
          <a:xfrm>
            <a:off x="6775831" y="4426457"/>
            <a:ext cx="251502" cy="263673"/>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a:off x="5865845" y="5405281"/>
            <a:ext cx="975222" cy="975222"/>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rotWithShape="1">
          <a:blip r:embed="rId3"/>
          <a:srcRect l="9553"/>
          <a:stretch/>
        </p:blipFill>
        <p:spPr>
          <a:xfrm>
            <a:off x="6103716" y="5612284"/>
            <a:ext cx="461489" cy="513879"/>
          </a:xfrm>
          <a:prstGeom prst="ellipse">
            <a:avLst/>
          </a:prstGeom>
        </p:spPr>
      </p:pic>
      <p:pic>
        <p:nvPicPr>
          <p:cNvPr id="12" name="Picture 11"/>
          <p:cNvPicPr>
            <a:picLocks noChangeAspect="1"/>
          </p:cNvPicPr>
          <p:nvPr/>
        </p:nvPicPr>
        <p:blipFill rotWithShape="1">
          <a:blip r:embed="rId3"/>
          <a:srcRect l="9553"/>
          <a:stretch/>
        </p:blipFill>
        <p:spPr>
          <a:xfrm>
            <a:off x="1303116" y="4911784"/>
            <a:ext cx="461489" cy="513879"/>
          </a:xfrm>
          <a:prstGeom prst="ellipse">
            <a:avLst/>
          </a:prstGeom>
        </p:spPr>
      </p:pic>
      <p:pic>
        <p:nvPicPr>
          <p:cNvPr id="13" name="Picture 12"/>
          <p:cNvPicPr>
            <a:picLocks noChangeAspect="1"/>
          </p:cNvPicPr>
          <p:nvPr/>
        </p:nvPicPr>
        <p:blipFill rotWithShape="1">
          <a:blip r:embed="rId3"/>
          <a:srcRect l="9553"/>
          <a:stretch/>
        </p:blipFill>
        <p:spPr>
          <a:xfrm>
            <a:off x="1827136" y="5076564"/>
            <a:ext cx="264131" cy="294116"/>
          </a:xfrm>
          <a:prstGeom prst="ellipse">
            <a:avLst/>
          </a:prstGeom>
        </p:spPr>
      </p:pic>
      <p:pic>
        <p:nvPicPr>
          <p:cNvPr id="14" name="Picture 13"/>
          <p:cNvPicPr>
            <a:picLocks noChangeAspect="1"/>
          </p:cNvPicPr>
          <p:nvPr/>
        </p:nvPicPr>
        <p:blipFill rotWithShape="1">
          <a:blip r:embed="rId3"/>
          <a:srcRect l="9553"/>
          <a:stretch/>
        </p:blipFill>
        <p:spPr>
          <a:xfrm>
            <a:off x="1386870" y="5421620"/>
            <a:ext cx="264131" cy="294116"/>
          </a:xfrm>
          <a:prstGeom prst="ellipse">
            <a:avLst/>
          </a:prstGeom>
        </p:spPr>
      </p:pic>
      <p:pic>
        <p:nvPicPr>
          <p:cNvPr id="15" name="Picture 14"/>
          <p:cNvPicPr>
            <a:picLocks noChangeAspect="1"/>
          </p:cNvPicPr>
          <p:nvPr/>
        </p:nvPicPr>
        <p:blipFill rotWithShape="1">
          <a:blip r:embed="rId3"/>
          <a:srcRect l="9553"/>
          <a:stretch/>
        </p:blipFill>
        <p:spPr>
          <a:xfrm>
            <a:off x="1171050" y="4724733"/>
            <a:ext cx="264131" cy="294116"/>
          </a:xfrm>
          <a:prstGeom prst="ellipse">
            <a:avLst/>
          </a:prstGeom>
        </p:spPr>
      </p:pic>
      <p:pic>
        <p:nvPicPr>
          <p:cNvPr id="16" name="Picture 15"/>
          <p:cNvPicPr>
            <a:picLocks noChangeAspect="1"/>
          </p:cNvPicPr>
          <p:nvPr/>
        </p:nvPicPr>
        <p:blipFill rotWithShape="1">
          <a:blip r:embed="rId3"/>
          <a:srcRect l="9553"/>
          <a:stretch/>
        </p:blipFill>
        <p:spPr>
          <a:xfrm>
            <a:off x="3275849" y="5681868"/>
            <a:ext cx="461489" cy="513879"/>
          </a:xfrm>
          <a:prstGeom prst="ellipse">
            <a:avLst/>
          </a:prstGeom>
        </p:spPr>
      </p:pic>
      <p:pic>
        <p:nvPicPr>
          <p:cNvPr id="17" name="Picture 16"/>
          <p:cNvPicPr>
            <a:picLocks noChangeAspect="1"/>
          </p:cNvPicPr>
          <p:nvPr/>
        </p:nvPicPr>
        <p:blipFill rotWithShape="1">
          <a:blip r:embed="rId3"/>
          <a:srcRect l="9553"/>
          <a:stretch/>
        </p:blipFill>
        <p:spPr>
          <a:xfrm>
            <a:off x="6301074" y="6034328"/>
            <a:ext cx="264131" cy="294116"/>
          </a:xfrm>
          <a:prstGeom prst="ellipse">
            <a:avLst/>
          </a:prstGeom>
        </p:spPr>
      </p:pic>
      <p:sp>
        <p:nvSpPr>
          <p:cNvPr id="19" name="Title 3"/>
          <p:cNvSpPr>
            <a:spLocks noGrp="1"/>
          </p:cNvSpPr>
          <p:nvPr>
            <p:ph type="title"/>
          </p:nvPr>
        </p:nvSpPr>
        <p:spPr>
          <a:xfrm>
            <a:off x="457200" y="274638"/>
            <a:ext cx="8229600" cy="1143000"/>
          </a:xfrm>
        </p:spPr>
        <p:txBody>
          <a:bodyPr/>
          <a:lstStyle/>
          <a:p>
            <a:r>
              <a:rPr lang="en-US" dirty="0" smtClean="0">
                <a:latin typeface="Helvetica Neue Thin"/>
                <a:cs typeface="Helvetica Neue Thin"/>
              </a:rPr>
              <a:t>Halotools </a:t>
            </a:r>
            <a:r>
              <a:rPr lang="en-US" sz="2400" dirty="0" smtClean="0">
                <a:latin typeface="Helvetica Neue Thin"/>
                <a:cs typeface="Helvetica Neue Thin"/>
              </a:rPr>
              <a:t>(</a:t>
            </a:r>
            <a:r>
              <a:rPr lang="en-US" sz="2400" dirty="0" err="1" smtClean="0">
                <a:latin typeface="Helvetica Neue Thin"/>
                <a:cs typeface="Helvetica Neue Thin"/>
              </a:rPr>
              <a:t>Hearin</a:t>
            </a:r>
            <a:r>
              <a:rPr lang="en-US" sz="2400" dirty="0" smtClean="0">
                <a:latin typeface="Helvetica Neue Thin"/>
                <a:cs typeface="Helvetica Neue Thin"/>
              </a:rPr>
              <a:t> et al. 2016)</a:t>
            </a:r>
            <a:endParaRPr lang="en-US" sz="2400" dirty="0">
              <a:latin typeface="Helvetica Neue Thin"/>
              <a:cs typeface="Helvetica Neue Thin"/>
            </a:endParaRPr>
          </a:p>
        </p:txBody>
      </p:sp>
      <p:sp>
        <p:nvSpPr>
          <p:cNvPr id="20" name="Rectangle 19"/>
          <p:cNvSpPr/>
          <p:nvPr/>
        </p:nvSpPr>
        <p:spPr>
          <a:xfrm>
            <a:off x="220752" y="6278990"/>
            <a:ext cx="3672800" cy="369332"/>
          </a:xfrm>
          <a:prstGeom prst="rect">
            <a:avLst/>
          </a:prstGeom>
        </p:spPr>
        <p:txBody>
          <a:bodyPr wrap="none">
            <a:spAutoFit/>
          </a:bodyPr>
          <a:lstStyle/>
          <a:p>
            <a:r>
              <a:rPr lang="en-US" dirty="0">
                <a:latin typeface="Helvetica Neue Thin"/>
                <a:cs typeface="Helvetica Neue Thin"/>
              </a:rPr>
              <a:t>https://</a:t>
            </a:r>
            <a:r>
              <a:rPr lang="en-US" dirty="0" err="1">
                <a:latin typeface="Helvetica Neue Thin"/>
                <a:cs typeface="Helvetica Neue Thin"/>
              </a:rPr>
              <a:t>github.com</a:t>
            </a:r>
            <a:r>
              <a:rPr lang="en-US" dirty="0">
                <a:latin typeface="Helvetica Neue Thin"/>
                <a:cs typeface="Helvetica Neue Thin"/>
              </a:rPr>
              <a:t>/</a:t>
            </a:r>
            <a:r>
              <a:rPr lang="en-US" dirty="0" err="1">
                <a:latin typeface="Helvetica Neue Thin"/>
                <a:cs typeface="Helvetica Neue Thin"/>
              </a:rPr>
              <a:t>astropy</a:t>
            </a:r>
            <a:r>
              <a:rPr lang="en-US" dirty="0">
                <a:latin typeface="Helvetica Neue Thin"/>
                <a:cs typeface="Helvetica Neue Thin"/>
              </a:rPr>
              <a:t>/</a:t>
            </a:r>
            <a:r>
              <a:rPr lang="en-US" dirty="0" err="1">
                <a:latin typeface="Helvetica Neue Thin"/>
                <a:cs typeface="Helvetica Neue Thin"/>
              </a:rPr>
              <a:t>halotools</a:t>
            </a:r>
            <a:endParaRPr lang="en-US" dirty="0">
              <a:latin typeface="Helvetica Neue Thin"/>
              <a:cs typeface="Helvetica Neue Thin"/>
            </a:endParaRPr>
          </a:p>
        </p:txBody>
      </p:sp>
    </p:spTree>
    <p:extLst>
      <p:ext uri="{BB962C8B-B14F-4D97-AF65-F5344CB8AC3E}">
        <p14:creationId xmlns:p14="http://schemas.microsoft.com/office/powerpoint/2010/main" val="4148132066"/>
      </p:ext>
    </p:extLst>
  </p:cSld>
  <p:clrMapOvr>
    <a:masterClrMapping/>
  </p:clrMapOvr>
  <mc:AlternateContent xmlns:mc="http://schemas.openxmlformats.org/markup-compatibility/2006">
    <mc:Choice xmlns:p14="http://schemas.microsoft.com/office/powerpoint/2010/main" Requires="p14">
      <p:transition spd="slow" p14:dur="2000" advTm="5266"/>
    </mc:Choice>
    <mc:Fallback>
      <p:transition xmlns:p14="http://schemas.microsoft.com/office/powerpoint/2010/main" spd="slow" advTm="5266"/>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199" y="1600200"/>
            <a:ext cx="7992533" cy="4525963"/>
          </a:xfrm>
        </p:spPr>
        <p:txBody>
          <a:bodyPr>
            <a:normAutofit/>
          </a:bodyPr>
          <a:lstStyle/>
          <a:p>
            <a:pPr marL="514350" indent="-514350">
              <a:buFont typeface="+mj-lt"/>
              <a:buAutoNum type="arabicPeriod"/>
            </a:pPr>
            <a:r>
              <a:rPr lang="en-US" dirty="0" smtClean="0">
                <a:latin typeface="Helvetica Neue Thin"/>
                <a:cs typeface="Helvetica Neue Thin"/>
              </a:rPr>
              <a:t>Obtains halo catalog from DM simulation</a:t>
            </a:r>
          </a:p>
          <a:p>
            <a:pPr marL="514350" indent="-514350">
              <a:buFont typeface="+mj-lt"/>
              <a:buAutoNum type="arabicPeriod"/>
            </a:pPr>
            <a:endParaRPr lang="en-US" dirty="0">
              <a:latin typeface="Helvetica Neue Thin"/>
              <a:cs typeface="Helvetica Neue Thin"/>
            </a:endParaRPr>
          </a:p>
          <a:p>
            <a:pPr marL="514350" indent="-514350">
              <a:buFont typeface="+mj-lt"/>
              <a:buAutoNum type="arabicPeriod"/>
            </a:pPr>
            <a:r>
              <a:rPr lang="en-US" dirty="0" smtClean="0">
                <a:latin typeface="Helvetica Neue Thin"/>
                <a:cs typeface="Helvetica Neue Thin"/>
              </a:rPr>
              <a:t>Populates halo catalog with defined HOD</a:t>
            </a:r>
          </a:p>
          <a:p>
            <a:pPr marL="514350" indent="-514350">
              <a:buFont typeface="+mj-lt"/>
              <a:buAutoNum type="arabicPeriod"/>
            </a:pPr>
            <a:endParaRPr lang="en-US" dirty="0">
              <a:latin typeface="Helvetica Neue Thin"/>
              <a:cs typeface="Helvetica Neue Thin"/>
            </a:endParaRPr>
          </a:p>
          <a:p>
            <a:pPr marL="514350" indent="-514350">
              <a:buFont typeface="+mj-lt"/>
              <a:buAutoNum type="arabicPeriod"/>
            </a:pPr>
            <a:r>
              <a:rPr lang="en-US" dirty="0" smtClean="0">
                <a:latin typeface="Helvetica Neue Thin"/>
                <a:cs typeface="Helvetica Neue Thin"/>
              </a:rPr>
              <a:t>Computes 2-pt. statistics  (w</a:t>
            </a:r>
            <a:r>
              <a:rPr lang="en-US" baseline="-25000" dirty="0" smtClean="0">
                <a:latin typeface="Helvetica Neue Thin"/>
                <a:cs typeface="Helvetica Neue Thin"/>
              </a:rPr>
              <a:t>p GG</a:t>
            </a:r>
            <a:r>
              <a:rPr lang="en-US" dirty="0" smtClean="0">
                <a:latin typeface="Helvetica Neue Thin"/>
                <a:cs typeface="Helvetica Neue Thin"/>
              </a:rPr>
              <a:t>, etc.)</a:t>
            </a:r>
            <a:endParaRPr lang="en-US" baseline="-25000" dirty="0" smtClean="0">
              <a:latin typeface="Helvetica Neue Thin"/>
              <a:cs typeface="Helvetica Neue Thin"/>
            </a:endParaRPr>
          </a:p>
        </p:txBody>
      </p:sp>
      <p:sp>
        <p:nvSpPr>
          <p:cNvPr id="10" name="Rectangle 9"/>
          <p:cNvSpPr/>
          <p:nvPr/>
        </p:nvSpPr>
        <p:spPr>
          <a:xfrm>
            <a:off x="4865082" y="6463656"/>
            <a:ext cx="933792" cy="2651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877165" y="4494737"/>
            <a:ext cx="1339678" cy="13538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3148688" y="5578280"/>
            <a:ext cx="729046" cy="729046"/>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4133051" y="4792133"/>
            <a:ext cx="515149" cy="554757"/>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6775831" y="4426457"/>
            <a:ext cx="251502" cy="263673"/>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5865845" y="5405281"/>
            <a:ext cx="975222" cy="975222"/>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p:cNvPicPr>
            <a:picLocks noChangeAspect="1"/>
          </p:cNvPicPr>
          <p:nvPr/>
        </p:nvPicPr>
        <p:blipFill rotWithShape="1">
          <a:blip r:embed="rId3"/>
          <a:srcRect l="9553"/>
          <a:stretch/>
        </p:blipFill>
        <p:spPr>
          <a:xfrm>
            <a:off x="6103716" y="5612284"/>
            <a:ext cx="461489" cy="513879"/>
          </a:xfrm>
          <a:prstGeom prst="ellipse">
            <a:avLst/>
          </a:prstGeom>
        </p:spPr>
      </p:pic>
      <p:pic>
        <p:nvPicPr>
          <p:cNvPr id="17" name="Picture 16"/>
          <p:cNvPicPr>
            <a:picLocks noChangeAspect="1"/>
          </p:cNvPicPr>
          <p:nvPr/>
        </p:nvPicPr>
        <p:blipFill rotWithShape="1">
          <a:blip r:embed="rId3"/>
          <a:srcRect l="9553"/>
          <a:stretch/>
        </p:blipFill>
        <p:spPr>
          <a:xfrm>
            <a:off x="1303116" y="4911784"/>
            <a:ext cx="461489" cy="513879"/>
          </a:xfrm>
          <a:prstGeom prst="ellipse">
            <a:avLst/>
          </a:prstGeom>
        </p:spPr>
      </p:pic>
      <p:pic>
        <p:nvPicPr>
          <p:cNvPr id="18" name="Picture 17"/>
          <p:cNvPicPr>
            <a:picLocks noChangeAspect="1"/>
          </p:cNvPicPr>
          <p:nvPr/>
        </p:nvPicPr>
        <p:blipFill rotWithShape="1">
          <a:blip r:embed="rId3"/>
          <a:srcRect l="9553"/>
          <a:stretch/>
        </p:blipFill>
        <p:spPr>
          <a:xfrm>
            <a:off x="1827136" y="5076564"/>
            <a:ext cx="264131" cy="294116"/>
          </a:xfrm>
          <a:prstGeom prst="ellipse">
            <a:avLst/>
          </a:prstGeom>
        </p:spPr>
      </p:pic>
      <p:pic>
        <p:nvPicPr>
          <p:cNvPr id="19" name="Picture 18"/>
          <p:cNvPicPr>
            <a:picLocks noChangeAspect="1"/>
          </p:cNvPicPr>
          <p:nvPr/>
        </p:nvPicPr>
        <p:blipFill rotWithShape="1">
          <a:blip r:embed="rId3"/>
          <a:srcRect l="9553"/>
          <a:stretch/>
        </p:blipFill>
        <p:spPr>
          <a:xfrm>
            <a:off x="1386870" y="5421620"/>
            <a:ext cx="264131" cy="294116"/>
          </a:xfrm>
          <a:prstGeom prst="ellipse">
            <a:avLst/>
          </a:prstGeom>
        </p:spPr>
      </p:pic>
      <p:pic>
        <p:nvPicPr>
          <p:cNvPr id="20" name="Picture 19"/>
          <p:cNvPicPr>
            <a:picLocks noChangeAspect="1"/>
          </p:cNvPicPr>
          <p:nvPr/>
        </p:nvPicPr>
        <p:blipFill rotWithShape="1">
          <a:blip r:embed="rId3"/>
          <a:srcRect l="9553"/>
          <a:stretch/>
        </p:blipFill>
        <p:spPr>
          <a:xfrm>
            <a:off x="1171050" y="4724733"/>
            <a:ext cx="264131" cy="294116"/>
          </a:xfrm>
          <a:prstGeom prst="ellipse">
            <a:avLst/>
          </a:prstGeom>
        </p:spPr>
      </p:pic>
      <p:pic>
        <p:nvPicPr>
          <p:cNvPr id="21" name="Picture 20"/>
          <p:cNvPicPr>
            <a:picLocks noChangeAspect="1"/>
          </p:cNvPicPr>
          <p:nvPr/>
        </p:nvPicPr>
        <p:blipFill rotWithShape="1">
          <a:blip r:embed="rId3"/>
          <a:srcRect l="9553"/>
          <a:stretch/>
        </p:blipFill>
        <p:spPr>
          <a:xfrm>
            <a:off x="3275849" y="5681868"/>
            <a:ext cx="461489" cy="513879"/>
          </a:xfrm>
          <a:prstGeom prst="ellipse">
            <a:avLst/>
          </a:prstGeom>
        </p:spPr>
      </p:pic>
      <p:pic>
        <p:nvPicPr>
          <p:cNvPr id="22" name="Picture 21"/>
          <p:cNvPicPr>
            <a:picLocks noChangeAspect="1"/>
          </p:cNvPicPr>
          <p:nvPr/>
        </p:nvPicPr>
        <p:blipFill rotWithShape="1">
          <a:blip r:embed="rId3"/>
          <a:srcRect l="9553"/>
          <a:stretch/>
        </p:blipFill>
        <p:spPr>
          <a:xfrm>
            <a:off x="6301074" y="6034328"/>
            <a:ext cx="264131" cy="294116"/>
          </a:xfrm>
          <a:prstGeom prst="ellipse">
            <a:avLst/>
          </a:prstGeom>
        </p:spPr>
      </p:pic>
      <p:cxnSp>
        <p:nvCxnSpPr>
          <p:cNvPr id="23" name="Straight Arrow Connector 22"/>
          <p:cNvCxnSpPr/>
          <p:nvPr/>
        </p:nvCxnSpPr>
        <p:spPr>
          <a:xfrm flipH="1" flipV="1">
            <a:off x="3737338" y="5931620"/>
            <a:ext cx="2563737" cy="1"/>
          </a:xfrm>
          <a:prstGeom prst="straightConnector1">
            <a:avLst/>
          </a:prstGeom>
          <a:ln>
            <a:headEnd type="arrow"/>
            <a:tailEnd type="arrow"/>
          </a:ln>
        </p:spPr>
        <p:style>
          <a:lnRef idx="2">
            <a:schemeClr val="accent2"/>
          </a:lnRef>
          <a:fillRef idx="0">
            <a:schemeClr val="accent2"/>
          </a:fillRef>
          <a:effectRef idx="1">
            <a:schemeClr val="accent2"/>
          </a:effectRef>
          <a:fontRef idx="minor">
            <a:schemeClr val="tx1"/>
          </a:fontRef>
        </p:style>
      </p:cxnSp>
      <p:cxnSp>
        <p:nvCxnSpPr>
          <p:cNvPr id="25" name="Straight Arrow Connector 24"/>
          <p:cNvCxnSpPr/>
          <p:nvPr/>
        </p:nvCxnSpPr>
        <p:spPr>
          <a:xfrm flipH="1" flipV="1">
            <a:off x="1569315" y="5169621"/>
            <a:ext cx="386485" cy="62779"/>
          </a:xfrm>
          <a:prstGeom prst="straightConnector1">
            <a:avLst/>
          </a:prstGeom>
          <a:ln>
            <a:headEnd type="arrow"/>
            <a:tailEnd type="arrow"/>
          </a:ln>
        </p:spPr>
        <p:style>
          <a:lnRef idx="2">
            <a:schemeClr val="accent2"/>
          </a:lnRef>
          <a:fillRef idx="0">
            <a:schemeClr val="accent2"/>
          </a:fillRef>
          <a:effectRef idx="1">
            <a:schemeClr val="accent2"/>
          </a:effectRef>
          <a:fontRef idx="minor">
            <a:schemeClr val="tx1"/>
          </a:fontRef>
        </p:style>
      </p:cxnSp>
      <p:sp>
        <p:nvSpPr>
          <p:cNvPr id="31" name="Title 3"/>
          <p:cNvSpPr>
            <a:spLocks noGrp="1"/>
          </p:cNvSpPr>
          <p:nvPr>
            <p:ph type="title"/>
          </p:nvPr>
        </p:nvSpPr>
        <p:spPr>
          <a:xfrm>
            <a:off x="457200" y="274638"/>
            <a:ext cx="8229600" cy="1143000"/>
          </a:xfrm>
        </p:spPr>
        <p:txBody>
          <a:bodyPr/>
          <a:lstStyle/>
          <a:p>
            <a:r>
              <a:rPr lang="en-US" dirty="0" smtClean="0">
                <a:latin typeface="Helvetica Neue Thin"/>
                <a:cs typeface="Helvetica Neue Thin"/>
              </a:rPr>
              <a:t>Halotools </a:t>
            </a:r>
            <a:r>
              <a:rPr lang="en-US" sz="2400" dirty="0" smtClean="0">
                <a:latin typeface="Helvetica Neue Thin"/>
                <a:cs typeface="Helvetica Neue Thin"/>
              </a:rPr>
              <a:t>(</a:t>
            </a:r>
            <a:r>
              <a:rPr lang="en-US" sz="2400" dirty="0" err="1" smtClean="0">
                <a:latin typeface="Helvetica Neue Thin"/>
                <a:cs typeface="Helvetica Neue Thin"/>
              </a:rPr>
              <a:t>Hearin</a:t>
            </a:r>
            <a:r>
              <a:rPr lang="en-US" sz="2400" dirty="0" smtClean="0">
                <a:latin typeface="Helvetica Neue Thin"/>
                <a:cs typeface="Helvetica Neue Thin"/>
              </a:rPr>
              <a:t> et al. 2016)</a:t>
            </a:r>
            <a:endParaRPr lang="en-US" sz="2400" dirty="0">
              <a:latin typeface="Helvetica Neue Thin"/>
              <a:cs typeface="Helvetica Neue Thin"/>
            </a:endParaRPr>
          </a:p>
        </p:txBody>
      </p:sp>
      <p:sp>
        <p:nvSpPr>
          <p:cNvPr id="26" name="Rectangle 25"/>
          <p:cNvSpPr/>
          <p:nvPr/>
        </p:nvSpPr>
        <p:spPr>
          <a:xfrm>
            <a:off x="220752" y="6278990"/>
            <a:ext cx="3672800" cy="369332"/>
          </a:xfrm>
          <a:prstGeom prst="rect">
            <a:avLst/>
          </a:prstGeom>
        </p:spPr>
        <p:txBody>
          <a:bodyPr wrap="none">
            <a:spAutoFit/>
          </a:bodyPr>
          <a:lstStyle/>
          <a:p>
            <a:r>
              <a:rPr lang="en-US" dirty="0">
                <a:latin typeface="Helvetica Neue Thin"/>
                <a:cs typeface="Helvetica Neue Thin"/>
              </a:rPr>
              <a:t>https://</a:t>
            </a:r>
            <a:r>
              <a:rPr lang="en-US" dirty="0" err="1">
                <a:latin typeface="Helvetica Neue Thin"/>
                <a:cs typeface="Helvetica Neue Thin"/>
              </a:rPr>
              <a:t>github.com</a:t>
            </a:r>
            <a:r>
              <a:rPr lang="en-US" dirty="0">
                <a:latin typeface="Helvetica Neue Thin"/>
                <a:cs typeface="Helvetica Neue Thin"/>
              </a:rPr>
              <a:t>/</a:t>
            </a:r>
            <a:r>
              <a:rPr lang="en-US" dirty="0" err="1">
                <a:latin typeface="Helvetica Neue Thin"/>
                <a:cs typeface="Helvetica Neue Thin"/>
              </a:rPr>
              <a:t>astropy</a:t>
            </a:r>
            <a:r>
              <a:rPr lang="en-US" dirty="0">
                <a:latin typeface="Helvetica Neue Thin"/>
                <a:cs typeface="Helvetica Neue Thin"/>
              </a:rPr>
              <a:t>/</a:t>
            </a:r>
            <a:r>
              <a:rPr lang="en-US" dirty="0" err="1">
                <a:latin typeface="Helvetica Neue Thin"/>
                <a:cs typeface="Helvetica Neue Thin"/>
              </a:rPr>
              <a:t>halotools</a:t>
            </a:r>
            <a:endParaRPr lang="en-US" dirty="0">
              <a:latin typeface="Helvetica Neue Thin"/>
              <a:cs typeface="Helvetica Neue Thin"/>
            </a:endParaRPr>
          </a:p>
        </p:txBody>
      </p:sp>
    </p:spTree>
    <p:extLst>
      <p:ext uri="{BB962C8B-B14F-4D97-AF65-F5344CB8AC3E}">
        <p14:creationId xmlns:p14="http://schemas.microsoft.com/office/powerpoint/2010/main" val="4148132066"/>
      </p:ext>
    </p:extLst>
  </p:cSld>
  <p:clrMapOvr>
    <a:masterClrMapping/>
  </p:clrMapOvr>
  <mc:AlternateContent xmlns:mc="http://schemas.openxmlformats.org/markup-compatibility/2006">
    <mc:Choice xmlns:p14="http://schemas.microsoft.com/office/powerpoint/2010/main" Requires="p14">
      <p:transition spd="slow" p14:dur="2000" advTm="43535"/>
    </mc:Choice>
    <mc:Fallback>
      <p:transition xmlns:p14="http://schemas.microsoft.com/office/powerpoint/2010/main" spd="slow" advTm="43535"/>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Neue Thin"/>
                <a:cs typeface="Helvetica Neue Thin"/>
              </a:rPr>
              <a:t>AGN-Galaxy cross-correlation</a:t>
            </a:r>
            <a:endParaRPr lang="en-US" dirty="0">
              <a:latin typeface="Helvetica Neue Thin"/>
              <a:cs typeface="Helvetica Neue Thin"/>
            </a:endParaRPr>
          </a:p>
        </p:txBody>
      </p:sp>
      <p:sp>
        <p:nvSpPr>
          <p:cNvPr id="7" name="Rectangle 6"/>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Group 4"/>
          <p:cNvGrpSpPr/>
          <p:nvPr/>
        </p:nvGrpSpPr>
        <p:grpSpPr>
          <a:xfrm>
            <a:off x="1076793" y="1511300"/>
            <a:ext cx="6456214" cy="4470400"/>
            <a:chOff x="1835487" y="1854200"/>
            <a:chExt cx="5136813" cy="3556823"/>
          </a:xfrm>
        </p:grpSpPr>
        <p:pic>
          <p:nvPicPr>
            <p:cNvPr id="3" name="Picture 2"/>
            <p:cNvPicPr>
              <a:picLocks noChangeAspect="1"/>
            </p:cNvPicPr>
            <p:nvPr/>
          </p:nvPicPr>
          <p:blipFill rotWithShape="1">
            <a:blip r:embed="rId3"/>
            <a:srcRect t="6944" r="8102" b="2778"/>
            <a:stretch/>
          </p:blipFill>
          <p:spPr>
            <a:xfrm>
              <a:off x="1930400" y="1854200"/>
              <a:ext cx="5041900" cy="3302000"/>
            </a:xfrm>
            <a:prstGeom prst="rect">
              <a:avLst/>
            </a:prstGeom>
          </p:spPr>
        </p:pic>
        <p:sp>
          <p:nvSpPr>
            <p:cNvPr id="10" name="Rectangle 9"/>
            <p:cNvSpPr/>
            <p:nvPr/>
          </p:nvSpPr>
          <p:spPr>
            <a:xfrm rot="16200000">
              <a:off x="1777779" y="2878590"/>
              <a:ext cx="453970" cy="338554"/>
            </a:xfrm>
            <a:prstGeom prst="rect">
              <a:avLst/>
            </a:prstGeom>
            <a:solidFill>
              <a:srgbClr val="FFFFFF"/>
            </a:solidFill>
          </p:spPr>
          <p:txBody>
            <a:bodyPr wrap="none">
              <a:spAutoFit/>
            </a:bodyPr>
            <a:lstStyle/>
            <a:p>
              <a:r>
                <a:rPr lang="en-US" sz="1600" dirty="0" smtClean="0">
                  <a:latin typeface="Helvetica Neue Thin"/>
                  <a:cs typeface="Helvetica Neue Thin"/>
                </a:rPr>
                <a:t>W</a:t>
              </a:r>
              <a:r>
                <a:rPr lang="en-US" sz="1600" baseline="-25000" dirty="0" smtClean="0">
                  <a:latin typeface="Helvetica Neue Thin"/>
                  <a:cs typeface="Helvetica Neue Thin"/>
                </a:rPr>
                <a:t>p </a:t>
              </a:r>
              <a:endParaRPr lang="en-US" sz="1600" dirty="0">
                <a:latin typeface="Helvetica Neue Thin"/>
                <a:cs typeface="Helvetica Neue Thin"/>
              </a:endParaRPr>
            </a:p>
          </p:txBody>
        </p:sp>
        <p:sp>
          <p:nvSpPr>
            <p:cNvPr id="8" name="TextBox 7"/>
            <p:cNvSpPr txBox="1"/>
            <p:nvPr/>
          </p:nvSpPr>
          <p:spPr>
            <a:xfrm>
              <a:off x="4062967" y="5072469"/>
              <a:ext cx="1249600"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r</a:t>
              </a:r>
              <a:r>
                <a:rPr lang="en-US" sz="1600" baseline="-25000" dirty="0" smtClean="0">
                  <a:latin typeface="Helvetica Neue Thin"/>
                  <a:cs typeface="Helvetica Neue Thin"/>
                </a:rPr>
                <a:t>p</a:t>
              </a:r>
              <a:r>
                <a:rPr lang="en-US" sz="1600" dirty="0" smtClean="0">
                  <a:latin typeface="Helvetica Neue Thin"/>
                  <a:cs typeface="Helvetica Neue Thin"/>
                </a:rPr>
                <a:t> (Mpc h</a:t>
              </a:r>
              <a:r>
                <a:rPr lang="en-US" sz="1600" baseline="30000" dirty="0" smtClean="0">
                  <a:latin typeface="Helvetica Neue Thin"/>
                  <a:cs typeface="Helvetica Neue Thin"/>
                </a:rPr>
                <a:t>-1</a:t>
              </a:r>
              <a:r>
                <a:rPr lang="en-US" sz="1600" dirty="0" smtClean="0">
                  <a:latin typeface="Helvetica Neue Thin"/>
                  <a:cs typeface="Helvetica Neue Thin"/>
                </a:rPr>
                <a:t>)</a:t>
              </a:r>
              <a:endParaRPr lang="en-US" sz="1600" dirty="0">
                <a:latin typeface="Helvetica Neue Thin"/>
                <a:cs typeface="Helvetica Neue Thin"/>
              </a:endParaRPr>
            </a:p>
          </p:txBody>
        </p:sp>
      </p:grpSp>
      <p:sp>
        <p:nvSpPr>
          <p:cNvPr id="12" name="Title 1"/>
          <p:cNvSpPr txBox="1">
            <a:spLocks/>
          </p:cNvSpPr>
          <p:nvPr/>
        </p:nvSpPr>
        <p:spPr>
          <a:xfrm>
            <a:off x="457200" y="5826525"/>
            <a:ext cx="8229600" cy="91717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smtClean="0">
                <a:latin typeface="Helvetica Neue Thin"/>
                <a:cs typeface="Helvetica Neue Thin"/>
              </a:rPr>
              <a:t>L</a:t>
            </a:r>
            <a:r>
              <a:rPr lang="en-US" sz="3200" baseline="-25000" dirty="0" smtClean="0">
                <a:latin typeface="Helvetica Neue Thin"/>
                <a:cs typeface="Helvetica Neue Thin"/>
              </a:rPr>
              <a:t>bol</a:t>
            </a:r>
            <a:r>
              <a:rPr lang="en-US" sz="3200" dirty="0" smtClean="0">
                <a:latin typeface="Helvetica Neue Thin"/>
                <a:cs typeface="Helvetica Neue Thin"/>
              </a:rPr>
              <a:t>~10</a:t>
            </a:r>
            <a:r>
              <a:rPr lang="en-US" sz="3200" baseline="30000" dirty="0" smtClean="0">
                <a:latin typeface="Helvetica Neue Thin"/>
                <a:cs typeface="Helvetica Neue Thin"/>
              </a:rPr>
              <a:t>44.7</a:t>
            </a:r>
            <a:r>
              <a:rPr lang="en-US" sz="3200" dirty="0" smtClean="0">
                <a:latin typeface="Helvetica Neue Thin"/>
                <a:cs typeface="Helvetica Neue Thin"/>
              </a:rPr>
              <a:t> ergs/s</a:t>
            </a:r>
            <a:endParaRPr lang="en-US" sz="3200" dirty="0">
              <a:latin typeface="Helvetica Neue Thin"/>
              <a:cs typeface="Helvetica Neue Thin"/>
            </a:endParaRPr>
          </a:p>
        </p:txBody>
      </p:sp>
    </p:spTree>
    <p:extLst>
      <p:ext uri="{BB962C8B-B14F-4D97-AF65-F5344CB8AC3E}">
        <p14:creationId xmlns:p14="http://schemas.microsoft.com/office/powerpoint/2010/main" val="2411128971"/>
      </p:ext>
    </p:extLst>
  </p:cSld>
  <p:clrMapOvr>
    <a:masterClrMapping/>
  </p:clrMapOvr>
  <mc:AlternateContent xmlns:mc="http://schemas.openxmlformats.org/markup-compatibility/2006">
    <mc:Choice xmlns:p14="http://schemas.microsoft.com/office/powerpoint/2010/main" Requires="p14">
      <p:transition spd="slow" p14:dur="2000" advTm="29968"/>
    </mc:Choice>
    <mc:Fallback>
      <p:transition xmlns:p14="http://schemas.microsoft.com/office/powerpoint/2010/main" spd="slow" advTm="29968"/>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t="7474" r="8092"/>
          <a:stretch/>
        </p:blipFill>
        <p:spPr>
          <a:xfrm>
            <a:off x="88956" y="2032000"/>
            <a:ext cx="4448372" cy="2985513"/>
          </a:xfrm>
          <a:prstGeom prst="rect">
            <a:avLst/>
          </a:prstGeom>
        </p:spPr>
      </p:pic>
      <p:pic>
        <p:nvPicPr>
          <p:cNvPr id="6" name="Picture 5"/>
          <p:cNvPicPr>
            <a:picLocks noChangeAspect="1"/>
          </p:cNvPicPr>
          <p:nvPr/>
        </p:nvPicPr>
        <p:blipFill>
          <a:blip r:embed="rId4"/>
          <a:stretch>
            <a:fillRect/>
          </a:stretch>
        </p:blipFill>
        <p:spPr>
          <a:xfrm>
            <a:off x="101657" y="1806773"/>
            <a:ext cx="4835160" cy="3223440"/>
          </a:xfrm>
          <a:prstGeom prst="rect">
            <a:avLst/>
          </a:prstGeom>
        </p:spPr>
      </p:pic>
      <p:pic>
        <p:nvPicPr>
          <p:cNvPr id="19" name="Picture 18"/>
          <p:cNvPicPr>
            <a:picLocks noChangeAspect="1"/>
          </p:cNvPicPr>
          <p:nvPr/>
        </p:nvPicPr>
        <p:blipFill rotWithShape="1">
          <a:blip r:embed="rId5"/>
          <a:srcRect t="7657" r="7051"/>
          <a:stretch/>
        </p:blipFill>
        <p:spPr>
          <a:xfrm>
            <a:off x="4473828" y="2046373"/>
            <a:ext cx="4505072" cy="2983840"/>
          </a:xfrm>
          <a:prstGeom prst="rect">
            <a:avLst/>
          </a:prstGeom>
        </p:spPr>
      </p:pic>
      <p:sp>
        <p:nvSpPr>
          <p:cNvPr id="13" name="Content Placeholder 11"/>
          <p:cNvSpPr txBox="1">
            <a:spLocks/>
          </p:cNvSpPr>
          <p:nvPr/>
        </p:nvSpPr>
        <p:spPr>
          <a:xfrm>
            <a:off x="609600" y="1752600"/>
            <a:ext cx="8229600" cy="452596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smtClean="0"/>
          </a:p>
          <a:p>
            <a:endParaRPr lang="en-US" dirty="0" smtClean="0"/>
          </a:p>
          <a:p>
            <a:endParaRPr lang="en-US" dirty="0" smtClean="0"/>
          </a:p>
          <a:p>
            <a:endParaRPr lang="en-US" dirty="0" smtClean="0"/>
          </a:p>
          <a:p>
            <a:endParaRPr lang="en-US" dirty="0" smtClean="0"/>
          </a:p>
          <a:p>
            <a:endParaRPr lang="en-US" dirty="0" smtClean="0"/>
          </a:p>
          <a:p>
            <a:pPr marL="0" indent="0">
              <a:buFont typeface="Arial"/>
              <a:buNone/>
            </a:pPr>
            <a:endParaRPr lang="en-US" dirty="0" smtClean="0">
              <a:latin typeface="Helvetica Neue Thin"/>
              <a:cs typeface="Helvetica Neue Thin"/>
            </a:endParaRPr>
          </a:p>
          <a:p>
            <a:pPr marL="0" indent="0">
              <a:buFont typeface="Arial"/>
              <a:buNone/>
            </a:pPr>
            <a:r>
              <a:rPr lang="en-US" dirty="0" smtClean="0">
                <a:latin typeface="Helvetica Neue Thin"/>
                <a:cs typeface="Helvetica Neue Thin"/>
              </a:rPr>
              <a:t>				               &lt;M</a:t>
            </a:r>
            <a:r>
              <a:rPr lang="en-US" baseline="-25000" dirty="0" smtClean="0">
                <a:latin typeface="Helvetica Neue Thin"/>
                <a:cs typeface="Helvetica Neue Thin"/>
              </a:rPr>
              <a:t>h</a:t>
            </a:r>
            <a:r>
              <a:rPr lang="en-US" dirty="0" smtClean="0">
                <a:latin typeface="Helvetica Neue Thin"/>
                <a:cs typeface="Helvetica Neue Thin"/>
              </a:rPr>
              <a:t>&gt;</a:t>
            </a:r>
            <a:r>
              <a:rPr lang="en-US" baseline="-25000" dirty="0" smtClean="0">
                <a:latin typeface="Helvetica Neue Thin"/>
                <a:cs typeface="Helvetica Neue Thin"/>
              </a:rPr>
              <a:t> </a:t>
            </a:r>
            <a:r>
              <a:rPr lang="en-US" dirty="0" smtClean="0">
                <a:latin typeface="Helvetica Neue Thin"/>
                <a:cs typeface="Helvetica Neue Thin"/>
              </a:rPr>
              <a:t> ~ 10</a:t>
            </a:r>
            <a:r>
              <a:rPr lang="en-US" baseline="30000" dirty="0" smtClean="0">
                <a:latin typeface="Helvetica Neue Thin"/>
                <a:cs typeface="Helvetica Neue Thin"/>
              </a:rPr>
              <a:t>12.8</a:t>
            </a:r>
            <a:r>
              <a:rPr lang="en-US" dirty="0" smtClean="0">
                <a:latin typeface="Helvetica Neue Thin"/>
                <a:cs typeface="Helvetica Neue Thin"/>
              </a:rPr>
              <a:t> M</a:t>
            </a:r>
            <a:r>
              <a:rPr lang="en-US" baseline="-25000" dirty="0" smtClean="0">
                <a:latin typeface="Wingdings"/>
                <a:ea typeface="Wingdings"/>
                <a:cs typeface="Wingdings"/>
                <a:sym typeface="Wingdings"/>
              </a:rPr>
              <a:t></a:t>
            </a:r>
            <a:endParaRPr lang="en-US" dirty="0">
              <a:latin typeface="Helvetica Neue Thin"/>
              <a:cs typeface="Helvetica Neue Thin"/>
            </a:endParaRPr>
          </a:p>
        </p:txBody>
      </p:sp>
      <p:sp>
        <p:nvSpPr>
          <p:cNvPr id="2" name="Title 1"/>
          <p:cNvSpPr>
            <a:spLocks noGrp="1"/>
          </p:cNvSpPr>
          <p:nvPr>
            <p:ph type="title"/>
          </p:nvPr>
        </p:nvSpPr>
        <p:spPr/>
        <p:txBody>
          <a:bodyPr/>
          <a:lstStyle/>
          <a:p>
            <a:r>
              <a:rPr lang="en-US" dirty="0" smtClean="0">
                <a:latin typeface="Helvetica Neue Thin"/>
                <a:cs typeface="Helvetica Neue Thin"/>
              </a:rPr>
              <a:t>Halo Occupation Distribution</a:t>
            </a:r>
            <a:endParaRPr lang="en-US" dirty="0">
              <a:latin typeface="Helvetica Neue Thin"/>
              <a:cs typeface="Helvetica Neue Thin"/>
            </a:endParaRPr>
          </a:p>
        </p:txBody>
      </p:sp>
      <p:sp>
        <p:nvSpPr>
          <p:cNvPr id="12" name="Content Placeholder 11"/>
          <p:cNvSpPr>
            <a:spLocks noGrp="1"/>
          </p:cNvSpPr>
          <p:nvPr>
            <p:ph idx="1"/>
          </p:nvPr>
        </p:nvSpPr>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a:p>
          <a:p>
            <a:pPr marL="0" indent="0">
              <a:buNone/>
            </a:pPr>
            <a:endParaRPr lang="en-US" dirty="0" smtClean="0">
              <a:latin typeface="Helvetica Neue Thin"/>
              <a:cs typeface="Helvetica Neue Thin"/>
            </a:endParaRPr>
          </a:p>
        </p:txBody>
      </p:sp>
      <p:sp>
        <p:nvSpPr>
          <p:cNvPr id="15" name="Rectangle 14"/>
          <p:cNvSpPr/>
          <p:nvPr/>
        </p:nvSpPr>
        <p:spPr>
          <a:xfrm rot="16200000">
            <a:off x="-56465" y="3119890"/>
            <a:ext cx="646331" cy="338554"/>
          </a:xfrm>
          <a:prstGeom prst="rect">
            <a:avLst/>
          </a:prstGeom>
          <a:solidFill>
            <a:srgbClr val="FFFFFF"/>
          </a:solidFill>
        </p:spPr>
        <p:txBody>
          <a:bodyPr wrap="none">
            <a:spAutoFit/>
          </a:bodyPr>
          <a:lstStyle/>
          <a:p>
            <a:r>
              <a:rPr lang="en-US" sz="1600" dirty="0" smtClean="0">
                <a:latin typeface="Helvetica Neue Thin"/>
                <a:cs typeface="Helvetica Neue Thin"/>
              </a:rPr>
              <a:t>alpha</a:t>
            </a:r>
            <a:endParaRPr lang="en-US" sz="1600" dirty="0">
              <a:latin typeface="Helvetica Neue Thin"/>
              <a:cs typeface="Helvetica Neue Thin"/>
            </a:endParaRPr>
          </a:p>
        </p:txBody>
      </p:sp>
      <p:sp>
        <p:nvSpPr>
          <p:cNvPr id="16" name="Rectangle 15"/>
          <p:cNvSpPr/>
          <p:nvPr/>
        </p:nvSpPr>
        <p:spPr>
          <a:xfrm rot="16200000">
            <a:off x="4337850" y="3132523"/>
            <a:ext cx="569997" cy="338554"/>
          </a:xfrm>
          <a:prstGeom prst="rect">
            <a:avLst/>
          </a:prstGeom>
          <a:solidFill>
            <a:srgbClr val="FFFFFF"/>
          </a:solidFill>
        </p:spPr>
        <p:txBody>
          <a:bodyPr wrap="none">
            <a:spAutoFit/>
          </a:bodyPr>
          <a:lstStyle/>
          <a:p>
            <a:r>
              <a:rPr lang="en-US" sz="1600" dirty="0" smtClean="0">
                <a:latin typeface="Helvetica Neue Thin"/>
                <a:cs typeface="Helvetica Neue Thin"/>
              </a:rPr>
              <a:t>&lt;N&gt;</a:t>
            </a:r>
            <a:endParaRPr lang="en-US" sz="1600" dirty="0">
              <a:latin typeface="Helvetica Neue Thin"/>
              <a:cs typeface="Helvetica Neue Thin"/>
            </a:endParaRPr>
          </a:p>
        </p:txBody>
      </p:sp>
      <p:sp>
        <p:nvSpPr>
          <p:cNvPr id="17" name="TextBox 16"/>
          <p:cNvSpPr txBox="1"/>
          <p:nvPr/>
        </p:nvSpPr>
        <p:spPr>
          <a:xfrm>
            <a:off x="6400283" y="4785823"/>
            <a:ext cx="978417"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M</a:t>
            </a:r>
            <a:r>
              <a:rPr lang="en-US" sz="1600" baseline="-25000" dirty="0" smtClean="0">
                <a:latin typeface="Helvetica Neue Thin"/>
                <a:cs typeface="Helvetica Neue Thin"/>
              </a:rPr>
              <a:t>h </a:t>
            </a:r>
            <a:r>
              <a:rPr lang="en-US" sz="1600" dirty="0" smtClean="0">
                <a:latin typeface="Helvetica Neue Thin"/>
                <a:cs typeface="Helvetica Neue Thin"/>
              </a:rPr>
              <a:t>(M</a:t>
            </a:r>
            <a:r>
              <a:rPr lang="en-US" sz="1600" baseline="-25000" dirty="0" smtClean="0">
                <a:latin typeface="Wingdings"/>
                <a:ea typeface="Wingdings"/>
                <a:cs typeface="Wingdings"/>
                <a:sym typeface="Wingdings"/>
              </a:rPr>
              <a:t></a:t>
            </a:r>
            <a:r>
              <a:rPr lang="en-US" sz="1600" dirty="0">
                <a:latin typeface="Helvetica Neue Thin"/>
                <a:cs typeface="Helvetica Neue Thin"/>
                <a:sym typeface="Wingdings"/>
              </a:rPr>
              <a:t>)</a:t>
            </a:r>
            <a:endParaRPr lang="en-US" sz="1600" dirty="0">
              <a:latin typeface="Helvetica Neue Thin"/>
              <a:cs typeface="Helvetica Neue Thin"/>
            </a:endParaRPr>
          </a:p>
        </p:txBody>
      </p:sp>
      <p:sp>
        <p:nvSpPr>
          <p:cNvPr id="4" name="Rectangle 3"/>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3631683" y="2180886"/>
            <a:ext cx="572017"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Δχ</a:t>
            </a:r>
            <a:r>
              <a:rPr lang="en-US" sz="1600" baseline="30000" dirty="0" smtClean="0">
                <a:latin typeface="Helvetica Neue Thin"/>
                <a:cs typeface="Helvetica Neue Thin"/>
              </a:rPr>
              <a:t>2</a:t>
            </a:r>
            <a:endParaRPr lang="en-US" sz="1600" dirty="0">
              <a:latin typeface="Helvetica Neue Thin"/>
              <a:cs typeface="Helvetica Neue Thin"/>
            </a:endParaRPr>
          </a:p>
        </p:txBody>
      </p:sp>
      <p:sp>
        <p:nvSpPr>
          <p:cNvPr id="3" name="Rectangle 2"/>
          <p:cNvSpPr/>
          <p:nvPr/>
        </p:nvSpPr>
        <p:spPr>
          <a:xfrm>
            <a:off x="4479667" y="3290501"/>
            <a:ext cx="184666" cy="276999"/>
          </a:xfrm>
          <a:prstGeom prst="rect">
            <a:avLst/>
          </a:prstGeom>
        </p:spPr>
        <p:txBody>
          <a:bodyPr wrap="none">
            <a:spAutoFit/>
          </a:bodyPr>
          <a:lstStyle/>
          <a:p>
            <a:r>
              <a:rPr lang="en-US" baseline="30000" dirty="0"/>
              <a:t> </a:t>
            </a:r>
            <a:endParaRPr lang="en-US" dirty="0"/>
          </a:p>
        </p:txBody>
      </p:sp>
      <p:sp>
        <p:nvSpPr>
          <p:cNvPr id="7" name="Rectangle 6"/>
          <p:cNvSpPr/>
          <p:nvPr/>
        </p:nvSpPr>
        <p:spPr>
          <a:xfrm>
            <a:off x="745064" y="2701472"/>
            <a:ext cx="728136" cy="1524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flipH="1" flipV="1">
            <a:off x="6858000" y="2146300"/>
            <a:ext cx="16934" cy="2480734"/>
          </a:xfrm>
          <a:prstGeom prst="line">
            <a:avLst/>
          </a:prstGeom>
          <a:ln>
            <a:prstDash val="dot"/>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6616183" y="1806773"/>
            <a:ext cx="819667" cy="307777"/>
          </a:xfrm>
          <a:prstGeom prst="rect">
            <a:avLst/>
          </a:prstGeom>
          <a:solidFill>
            <a:srgbClr val="FFFFFF"/>
          </a:solidFill>
        </p:spPr>
        <p:txBody>
          <a:bodyPr wrap="square" rtlCol="0">
            <a:spAutoFit/>
          </a:bodyPr>
          <a:lstStyle/>
          <a:p>
            <a:r>
              <a:rPr lang="en-US" sz="1400" dirty="0" smtClean="0">
                <a:latin typeface="Helvetica Neue Thin"/>
                <a:cs typeface="Helvetica Neue Thin"/>
              </a:rPr>
              <a:t>&lt;M</a:t>
            </a:r>
            <a:r>
              <a:rPr lang="en-US" sz="1400" baseline="-25000" dirty="0" smtClean="0">
                <a:latin typeface="Helvetica Neue Thin"/>
                <a:cs typeface="Helvetica Neue Thin"/>
              </a:rPr>
              <a:t>h</a:t>
            </a:r>
            <a:r>
              <a:rPr lang="en-US" sz="1400" dirty="0" smtClean="0">
                <a:latin typeface="Helvetica Neue Thin"/>
                <a:cs typeface="Helvetica Neue Thin"/>
              </a:rPr>
              <a:t>&gt;</a:t>
            </a:r>
            <a:endParaRPr lang="en-US" sz="1400" dirty="0">
              <a:latin typeface="Helvetica Neue Thin"/>
              <a:cs typeface="Helvetica Neue Thin"/>
            </a:endParaRPr>
          </a:p>
        </p:txBody>
      </p:sp>
      <p:sp>
        <p:nvSpPr>
          <p:cNvPr id="14" name="TextBox 13"/>
          <p:cNvSpPr txBox="1"/>
          <p:nvPr/>
        </p:nvSpPr>
        <p:spPr>
          <a:xfrm>
            <a:off x="1828283" y="4784386"/>
            <a:ext cx="1473717"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Log M</a:t>
            </a:r>
            <a:r>
              <a:rPr lang="en-US" sz="1600" baseline="-25000" dirty="0" smtClean="0">
                <a:latin typeface="Helvetica Neue Thin"/>
                <a:cs typeface="Helvetica Neue Thin"/>
              </a:rPr>
              <a:t>min </a:t>
            </a:r>
            <a:r>
              <a:rPr lang="en-US" sz="1600" dirty="0" smtClean="0">
                <a:latin typeface="Helvetica Neue Thin"/>
                <a:cs typeface="Helvetica Neue Thin"/>
              </a:rPr>
              <a:t>(M</a:t>
            </a:r>
            <a:r>
              <a:rPr lang="en-US" sz="1600" baseline="-25000" dirty="0" smtClean="0">
                <a:latin typeface="Wingdings"/>
                <a:ea typeface="Wingdings"/>
                <a:cs typeface="Wingdings"/>
                <a:sym typeface="Wingdings"/>
              </a:rPr>
              <a:t></a:t>
            </a:r>
            <a:r>
              <a:rPr lang="en-US" sz="1600" dirty="0">
                <a:latin typeface="Helvetica Neue Thin"/>
                <a:cs typeface="Helvetica Neue Thin"/>
                <a:sym typeface="Wingdings"/>
              </a:rPr>
              <a:t>)</a:t>
            </a:r>
            <a:endParaRPr lang="en-US" sz="1600" dirty="0">
              <a:latin typeface="Helvetica Neue Thin"/>
              <a:cs typeface="Helvetica Neue Thin"/>
            </a:endParaRPr>
          </a:p>
        </p:txBody>
      </p:sp>
      <p:cxnSp>
        <p:nvCxnSpPr>
          <p:cNvPr id="9" name="Straight Connector 8"/>
          <p:cNvCxnSpPr/>
          <p:nvPr/>
        </p:nvCxnSpPr>
        <p:spPr>
          <a:xfrm>
            <a:off x="1418171" y="2769206"/>
            <a:ext cx="55029" cy="76200"/>
          </a:xfrm>
          <a:prstGeom prst="line">
            <a:avLst/>
          </a:prstGeom>
          <a:ln w="9525" cmpd="sng">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H="1">
            <a:off x="1418171" y="2709334"/>
            <a:ext cx="61382" cy="68338"/>
          </a:xfrm>
          <a:prstGeom prst="line">
            <a:avLst/>
          </a:prstGeom>
          <a:ln w="9525" cmpd="sng">
            <a:solidFill>
              <a:srgbClr val="0000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57745993"/>
      </p:ext>
    </p:extLst>
  </p:cSld>
  <p:clrMapOvr>
    <a:masterClrMapping/>
  </p:clrMapOvr>
  <mc:AlternateContent xmlns:mc="http://schemas.openxmlformats.org/markup-compatibility/2006">
    <mc:Choice xmlns:p14="http://schemas.microsoft.com/office/powerpoint/2010/main" Requires="p14">
      <p:transition spd="slow" p14:dur="2000" advTm="28214"/>
    </mc:Choice>
    <mc:Fallback>
      <p:transition xmlns:p14="http://schemas.microsoft.com/office/powerpoint/2010/main" spd="slow" advTm="28214"/>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3"/>
          <a:srcRect t="2682"/>
          <a:stretch/>
        </p:blipFill>
        <p:spPr>
          <a:xfrm>
            <a:off x="4809123" y="2180915"/>
            <a:ext cx="3441700" cy="3381793"/>
          </a:xfrm>
          <a:prstGeom prst="rect">
            <a:avLst/>
          </a:prstGeom>
        </p:spPr>
      </p:pic>
      <p:sp>
        <p:nvSpPr>
          <p:cNvPr id="4" name="Rectangle 3"/>
          <p:cNvSpPr/>
          <p:nvPr/>
        </p:nvSpPr>
        <p:spPr>
          <a:xfrm>
            <a:off x="5232456" y="2257115"/>
            <a:ext cx="2920945" cy="1146485"/>
          </a:xfrm>
          <a:prstGeom prst="rect">
            <a:avLst/>
          </a:prstGeom>
          <a:solidFill>
            <a:srgbClr val="800000">
              <a:alpha val="2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5232456" y="4050576"/>
            <a:ext cx="2920945" cy="1150371"/>
          </a:xfrm>
          <a:prstGeom prst="rect">
            <a:avLst/>
          </a:prstGeom>
          <a:solidFill>
            <a:schemeClr val="accent1">
              <a:lumMod val="7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232456" y="3403600"/>
            <a:ext cx="2920945" cy="646976"/>
          </a:xfrm>
          <a:prstGeom prst="rect">
            <a:avLst/>
          </a:prstGeom>
          <a:solidFill>
            <a:schemeClr val="accent3">
              <a:lumMod val="7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itle 1"/>
          <p:cNvSpPr>
            <a:spLocks noGrp="1"/>
          </p:cNvSpPr>
          <p:nvPr>
            <p:ph type="title"/>
          </p:nvPr>
        </p:nvSpPr>
        <p:spPr/>
        <p:txBody>
          <a:bodyPr/>
          <a:lstStyle/>
          <a:p>
            <a:r>
              <a:rPr lang="en-US" dirty="0" smtClean="0">
                <a:latin typeface="Helvetica Neue Thin"/>
                <a:cs typeface="Helvetica Neue Thin"/>
              </a:rPr>
              <a:t>Halo Occupation Distribution</a:t>
            </a:r>
            <a:endParaRPr lang="en-US" dirty="0">
              <a:latin typeface="Helvetica Neue Thin"/>
              <a:cs typeface="Helvetica Neue Thin"/>
            </a:endParaRPr>
          </a:p>
        </p:txBody>
      </p:sp>
      <p:sp>
        <p:nvSpPr>
          <p:cNvPr id="7" name="Content Placeholder 6"/>
          <p:cNvSpPr>
            <a:spLocks noGrp="1"/>
          </p:cNvSpPr>
          <p:nvPr>
            <p:ph sz="half" idx="1"/>
          </p:nvPr>
        </p:nvSpPr>
        <p:spPr/>
        <p:txBody>
          <a:bodyPr/>
          <a:lstStyle/>
          <a:p>
            <a:endParaRPr lang="en-US" dirty="0" smtClean="0">
              <a:latin typeface="Helvetica Neue Thin"/>
              <a:cs typeface="Helvetica Neue Thin"/>
            </a:endParaRPr>
          </a:p>
          <a:p>
            <a:r>
              <a:rPr lang="en-US" dirty="0" smtClean="0">
                <a:latin typeface="Helvetica Neue Thin"/>
                <a:cs typeface="Helvetica Neue Thin"/>
              </a:rPr>
              <a:t>&lt;M</a:t>
            </a:r>
            <a:r>
              <a:rPr lang="en-US" baseline="-25000" dirty="0" smtClean="0">
                <a:latin typeface="Helvetica Neue Thin"/>
                <a:cs typeface="Helvetica Neue Thin"/>
              </a:rPr>
              <a:t>h</a:t>
            </a:r>
            <a:r>
              <a:rPr lang="en-US" dirty="0" smtClean="0">
                <a:latin typeface="Helvetica Neue Thin"/>
                <a:cs typeface="Helvetica Neue Thin"/>
              </a:rPr>
              <a:t>&gt; ~ 10</a:t>
            </a:r>
            <a:r>
              <a:rPr lang="en-US" baseline="30000" dirty="0" smtClean="0">
                <a:latin typeface="Helvetica Neue Thin"/>
                <a:cs typeface="Helvetica Neue Thin"/>
              </a:rPr>
              <a:t>12.8 </a:t>
            </a:r>
            <a:r>
              <a:rPr lang="en-US" dirty="0">
                <a:latin typeface="Helvetica Neue Thin"/>
                <a:cs typeface="Helvetica Neue Thin"/>
              </a:rPr>
              <a:t>M</a:t>
            </a:r>
            <a:r>
              <a:rPr lang="en-US" baseline="-25000" dirty="0" smtClean="0">
                <a:latin typeface="Wingdings"/>
                <a:ea typeface="Wingdings"/>
                <a:cs typeface="Wingdings"/>
                <a:sym typeface="Wingdings"/>
              </a:rPr>
              <a:t></a:t>
            </a:r>
            <a:endParaRPr lang="en-US" dirty="0" smtClean="0">
              <a:latin typeface="Helvetica Neue Thin"/>
              <a:cs typeface="Helvetica Neue Thin"/>
            </a:endParaRPr>
          </a:p>
          <a:p>
            <a:endParaRPr lang="en-US" dirty="0">
              <a:latin typeface="Helvetica Neue Thin"/>
              <a:cs typeface="Helvetica Neue Thin"/>
            </a:endParaRPr>
          </a:p>
          <a:p>
            <a:r>
              <a:rPr lang="en-US" dirty="0" smtClean="0">
                <a:latin typeface="Helvetica Neue Thin"/>
                <a:cs typeface="Helvetica Neue Thin"/>
              </a:rPr>
              <a:t>0 &lt; α</a:t>
            </a:r>
            <a:r>
              <a:rPr lang="en-US" baseline="-25000" dirty="0" smtClean="0">
                <a:latin typeface="Helvetica Neue Thin"/>
                <a:cs typeface="Helvetica Neue Thin"/>
              </a:rPr>
              <a:t>AGN</a:t>
            </a:r>
            <a:r>
              <a:rPr lang="en-US" dirty="0" smtClean="0">
                <a:latin typeface="Helvetica Neue Thin"/>
                <a:cs typeface="Helvetica Neue Thin"/>
              </a:rPr>
              <a:t> &lt; 1</a:t>
            </a:r>
          </a:p>
          <a:p>
            <a:pPr lvl="1"/>
            <a:r>
              <a:rPr lang="el-GR" dirty="0" smtClean="0">
                <a:latin typeface="Helvetica Neue Thin"/>
                <a:cs typeface="Helvetica Neue Thin"/>
              </a:rPr>
              <a:t>α</a:t>
            </a:r>
            <a:r>
              <a:rPr lang="en-US" dirty="0" smtClean="0">
                <a:latin typeface="Helvetica Neue Thin"/>
                <a:cs typeface="Helvetica Neue Thin"/>
              </a:rPr>
              <a:t>&lt;1 </a:t>
            </a:r>
            <a:r>
              <a:rPr lang="en-US" dirty="0" smtClean="0">
                <a:latin typeface="Helvetica Neue Thin"/>
                <a:cs typeface="Helvetica Neue Thin"/>
                <a:sym typeface="Wingdings"/>
              </a:rPr>
              <a:t></a:t>
            </a:r>
            <a:r>
              <a:rPr lang="en-US" dirty="0" smtClean="0">
                <a:latin typeface="Helvetica Neue Thin"/>
                <a:cs typeface="Helvetica Neue Thin"/>
              </a:rPr>
              <a:t> AGN fraction decreases with M</a:t>
            </a:r>
            <a:r>
              <a:rPr lang="en-US" baseline="-25000" dirty="0" smtClean="0">
                <a:latin typeface="Helvetica Neue Thin"/>
                <a:cs typeface="Helvetica Neue Thin"/>
              </a:rPr>
              <a:t>h</a:t>
            </a:r>
          </a:p>
          <a:p>
            <a:pPr lvl="1"/>
            <a:r>
              <a:rPr lang="el-GR" dirty="0" smtClean="0">
                <a:latin typeface="Helvetica Neue Thin"/>
                <a:cs typeface="Helvetica Neue Thin"/>
              </a:rPr>
              <a:t>α</a:t>
            </a:r>
            <a:r>
              <a:rPr lang="en-US" dirty="0">
                <a:latin typeface="Helvetica Neue Thin"/>
                <a:cs typeface="Helvetica Neue Thin"/>
              </a:rPr>
              <a:t>&gt;</a:t>
            </a:r>
            <a:r>
              <a:rPr lang="en-US" dirty="0" smtClean="0">
                <a:latin typeface="Helvetica Neue Thin"/>
                <a:cs typeface="Helvetica Neue Thin"/>
              </a:rPr>
              <a:t>0 </a:t>
            </a:r>
            <a:r>
              <a:rPr lang="en-US" dirty="0" smtClean="0">
                <a:latin typeface="Helvetica Neue Thin"/>
                <a:cs typeface="Helvetica Neue Thin"/>
                <a:sym typeface="Wingdings"/>
              </a:rPr>
              <a:t></a:t>
            </a:r>
            <a:r>
              <a:rPr lang="en-US" dirty="0" smtClean="0">
                <a:latin typeface="Helvetica Neue Thin"/>
                <a:cs typeface="Helvetica Neue Thin"/>
              </a:rPr>
              <a:t> Not all AGN are centrals</a:t>
            </a:r>
          </a:p>
          <a:p>
            <a:endParaRPr lang="en-US" dirty="0">
              <a:latin typeface="Helvetica Neue Thin"/>
              <a:cs typeface="Helvetica Neue Thin"/>
            </a:endParaRPr>
          </a:p>
        </p:txBody>
      </p:sp>
      <p:sp>
        <p:nvSpPr>
          <p:cNvPr id="5" name="Rectangle 4"/>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5348873" y="3712022"/>
            <a:ext cx="0" cy="250378"/>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5291723" y="3974481"/>
            <a:ext cx="114300"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5291723" y="3712022"/>
            <a:ext cx="11430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5266322" y="3737421"/>
            <a:ext cx="162927" cy="159360"/>
          </a:xfrm>
          <a:prstGeom prst="ellipse">
            <a:avLst/>
          </a:prstGeom>
          <a:solidFill>
            <a:srgbClr val="FFFF48"/>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z</a:t>
            </a:r>
            <a:endParaRPr lang="en-US" dirty="0"/>
          </a:p>
        </p:txBody>
      </p:sp>
      <p:sp>
        <p:nvSpPr>
          <p:cNvPr id="18" name="Rectangle 17"/>
          <p:cNvSpPr/>
          <p:nvPr/>
        </p:nvSpPr>
        <p:spPr>
          <a:xfrm rot="16200000">
            <a:off x="4110986" y="3522685"/>
            <a:ext cx="1472474" cy="338554"/>
          </a:xfrm>
          <a:prstGeom prst="rect">
            <a:avLst/>
          </a:prstGeom>
          <a:solidFill>
            <a:srgbClr val="FFFFFF"/>
          </a:solidFill>
        </p:spPr>
        <p:txBody>
          <a:bodyPr wrap="none">
            <a:spAutoFit/>
          </a:bodyPr>
          <a:lstStyle/>
          <a:p>
            <a:r>
              <a:rPr lang="en-US" sz="1600" dirty="0">
                <a:latin typeface="Helvetica Neue Thin"/>
                <a:cs typeface="Helvetica Neue Thin"/>
              </a:rPr>
              <a:t>Log M</a:t>
            </a:r>
            <a:r>
              <a:rPr lang="en-US" sz="1600" baseline="-25000" dirty="0">
                <a:latin typeface="Helvetica Neue Thin"/>
                <a:cs typeface="Helvetica Neue Thin"/>
              </a:rPr>
              <a:t>h</a:t>
            </a:r>
            <a:r>
              <a:rPr lang="en-US" sz="1600" dirty="0">
                <a:latin typeface="Helvetica Neue Thin"/>
                <a:cs typeface="Helvetica Neue Thin"/>
              </a:rPr>
              <a:t> (M</a:t>
            </a:r>
            <a:r>
              <a:rPr lang="en-US" sz="1600" baseline="-25000" dirty="0">
                <a:latin typeface="Wingdings"/>
                <a:ea typeface="Wingdings"/>
                <a:cs typeface="Wingdings"/>
                <a:sym typeface="Wingdings"/>
              </a:rPr>
              <a:t></a:t>
            </a:r>
            <a:r>
              <a:rPr lang="en-US" sz="1600" dirty="0">
                <a:latin typeface="Helvetica Neue Thin"/>
                <a:cs typeface="Helvetica Neue Thin"/>
              </a:rPr>
              <a:t>h</a:t>
            </a:r>
            <a:r>
              <a:rPr lang="en-US" sz="1600" baseline="30000" dirty="0">
                <a:latin typeface="Helvetica Neue Thin"/>
                <a:cs typeface="Helvetica Neue Thin"/>
              </a:rPr>
              <a:t>-1</a:t>
            </a:r>
            <a:r>
              <a:rPr lang="en-US" sz="1600" dirty="0">
                <a:latin typeface="Helvetica Neue Thin"/>
                <a:cs typeface="Helvetica Neue Thin"/>
              </a:rPr>
              <a:t>)</a:t>
            </a:r>
            <a:r>
              <a:rPr lang="en-US" sz="1600" baseline="-25000" dirty="0">
                <a:latin typeface="Helvetica Neue Thin"/>
                <a:cs typeface="Helvetica Neue Thin"/>
              </a:rPr>
              <a:t> </a:t>
            </a:r>
            <a:endParaRPr lang="en-US" sz="1600" dirty="0">
              <a:latin typeface="Helvetica Neue Thin"/>
              <a:cs typeface="Helvetica Neue Thin"/>
            </a:endParaRPr>
          </a:p>
        </p:txBody>
      </p:sp>
      <p:sp>
        <p:nvSpPr>
          <p:cNvPr id="19" name="TextBox 18"/>
          <p:cNvSpPr txBox="1"/>
          <p:nvPr/>
        </p:nvSpPr>
        <p:spPr>
          <a:xfrm>
            <a:off x="6529973" y="5260081"/>
            <a:ext cx="274434" cy="338554"/>
          </a:xfrm>
          <a:prstGeom prst="rect">
            <a:avLst/>
          </a:prstGeom>
          <a:solidFill>
            <a:srgbClr val="FFFFFF"/>
          </a:solidFill>
        </p:spPr>
        <p:txBody>
          <a:bodyPr wrap="none" rtlCol="0">
            <a:spAutoFit/>
          </a:bodyPr>
          <a:lstStyle/>
          <a:p>
            <a:r>
              <a:rPr lang="en-US" sz="1600" dirty="0" smtClean="0">
                <a:latin typeface="Helvetica Neue Thin"/>
                <a:cs typeface="Helvetica Neue Thin"/>
              </a:rPr>
              <a:t>z</a:t>
            </a:r>
            <a:endParaRPr lang="en-US" sz="1600" dirty="0">
              <a:latin typeface="Helvetica Neue Thin"/>
              <a:cs typeface="Helvetica Neue Thin"/>
            </a:endParaRPr>
          </a:p>
        </p:txBody>
      </p:sp>
      <p:sp>
        <p:nvSpPr>
          <p:cNvPr id="21" name="TextBox 20"/>
          <p:cNvSpPr txBox="1"/>
          <p:nvPr/>
        </p:nvSpPr>
        <p:spPr>
          <a:xfrm>
            <a:off x="7170039" y="2955724"/>
            <a:ext cx="1031051" cy="400110"/>
          </a:xfrm>
          <a:prstGeom prst="rect">
            <a:avLst/>
          </a:prstGeom>
          <a:noFill/>
          <a:ln>
            <a:noFill/>
          </a:ln>
        </p:spPr>
        <p:txBody>
          <a:bodyPr wrap="none" rtlCol="0">
            <a:spAutoFit/>
          </a:bodyPr>
          <a:lstStyle/>
          <a:p>
            <a:r>
              <a:rPr lang="en-US" sz="2000" b="1" dirty="0" smtClean="0">
                <a:solidFill>
                  <a:srgbClr val="800000"/>
                </a:solidFill>
                <a:latin typeface="Helvetica Neue Thin"/>
                <a:cs typeface="Helvetica Neue Thin"/>
              </a:rPr>
              <a:t>clusters</a:t>
            </a:r>
            <a:endParaRPr lang="en-US" sz="2000" b="1" dirty="0">
              <a:solidFill>
                <a:srgbClr val="800000"/>
              </a:solidFill>
              <a:latin typeface="Helvetica Neue Thin"/>
              <a:cs typeface="Helvetica Neue Thin"/>
            </a:endParaRPr>
          </a:p>
        </p:txBody>
      </p:sp>
      <p:sp>
        <p:nvSpPr>
          <p:cNvPr id="22" name="TextBox 21"/>
          <p:cNvSpPr txBox="1"/>
          <p:nvPr/>
        </p:nvSpPr>
        <p:spPr>
          <a:xfrm>
            <a:off x="7234159" y="3648522"/>
            <a:ext cx="941283" cy="400110"/>
          </a:xfrm>
          <a:prstGeom prst="rect">
            <a:avLst/>
          </a:prstGeom>
          <a:noFill/>
          <a:ln>
            <a:noFill/>
          </a:ln>
        </p:spPr>
        <p:txBody>
          <a:bodyPr wrap="none" rtlCol="0">
            <a:spAutoFit/>
          </a:bodyPr>
          <a:lstStyle/>
          <a:p>
            <a:r>
              <a:rPr lang="en-US" sz="2000" b="1" dirty="0" smtClean="0">
                <a:solidFill>
                  <a:schemeClr val="accent3">
                    <a:lumMod val="50000"/>
                  </a:schemeClr>
                </a:solidFill>
                <a:latin typeface="Helvetica Neue Thin"/>
                <a:cs typeface="Helvetica Neue Thin"/>
              </a:rPr>
              <a:t>groups</a:t>
            </a:r>
            <a:endParaRPr lang="en-US" sz="2000" b="1" dirty="0">
              <a:solidFill>
                <a:schemeClr val="accent3">
                  <a:lumMod val="50000"/>
                </a:schemeClr>
              </a:solidFill>
              <a:latin typeface="Helvetica Neue Thin"/>
              <a:cs typeface="Helvetica Neue Thin"/>
            </a:endParaRPr>
          </a:p>
        </p:txBody>
      </p:sp>
      <p:sp>
        <p:nvSpPr>
          <p:cNvPr id="23" name="TextBox 22"/>
          <p:cNvSpPr txBox="1"/>
          <p:nvPr/>
        </p:nvSpPr>
        <p:spPr>
          <a:xfrm>
            <a:off x="7428886" y="4695296"/>
            <a:ext cx="603239" cy="400110"/>
          </a:xfrm>
          <a:prstGeom prst="rect">
            <a:avLst/>
          </a:prstGeom>
          <a:noFill/>
          <a:ln>
            <a:noFill/>
          </a:ln>
        </p:spPr>
        <p:txBody>
          <a:bodyPr wrap="none" rtlCol="0">
            <a:spAutoFit/>
          </a:bodyPr>
          <a:lstStyle/>
          <a:p>
            <a:r>
              <a:rPr lang="en-US" sz="2000" b="1" dirty="0" smtClean="0">
                <a:solidFill>
                  <a:schemeClr val="tx2"/>
                </a:solidFill>
                <a:latin typeface="Helvetica Neue Thin"/>
                <a:cs typeface="Helvetica Neue Thin"/>
              </a:rPr>
              <a:t>field</a:t>
            </a:r>
            <a:endParaRPr lang="en-US" sz="2000" b="1" dirty="0">
              <a:solidFill>
                <a:schemeClr val="tx2"/>
              </a:solidFill>
              <a:latin typeface="Helvetica Neue Thin"/>
              <a:cs typeface="Helvetica Neue Thin"/>
            </a:endParaRPr>
          </a:p>
        </p:txBody>
      </p:sp>
      <p:grpSp>
        <p:nvGrpSpPr>
          <p:cNvPr id="3" name="Group 2"/>
          <p:cNvGrpSpPr/>
          <p:nvPr/>
        </p:nvGrpSpPr>
        <p:grpSpPr>
          <a:xfrm>
            <a:off x="6428371" y="3634321"/>
            <a:ext cx="101602" cy="380996"/>
            <a:chOff x="4203700" y="3979332"/>
            <a:chExt cx="101602" cy="380996"/>
          </a:xfrm>
        </p:grpSpPr>
        <p:sp>
          <p:nvSpPr>
            <p:cNvPr id="25" name="Isosceles Triangle 24"/>
            <p:cNvSpPr/>
            <p:nvPr/>
          </p:nvSpPr>
          <p:spPr>
            <a:xfrm>
              <a:off x="4203700" y="4015317"/>
              <a:ext cx="98214" cy="84667"/>
            </a:xfrm>
            <a:prstGeom prst="triangle">
              <a:avLst/>
            </a:prstGeom>
            <a:solidFill>
              <a:srgbClr val="FF0000">
                <a:alpha val="68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Isosceles Triangle 25"/>
            <p:cNvSpPr/>
            <p:nvPr/>
          </p:nvSpPr>
          <p:spPr>
            <a:xfrm>
              <a:off x="4203700" y="4250265"/>
              <a:ext cx="98214" cy="84667"/>
            </a:xfrm>
            <a:prstGeom prst="triangle">
              <a:avLst/>
            </a:prstGeom>
            <a:solidFill>
              <a:srgbClr val="000090">
                <a:alpha val="56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7" name="Straight Connector 26"/>
            <p:cNvCxnSpPr/>
            <p:nvPr/>
          </p:nvCxnSpPr>
          <p:spPr>
            <a:xfrm>
              <a:off x="4254502" y="3979332"/>
              <a:ext cx="0" cy="177798"/>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H="1">
              <a:off x="4258737" y="4218508"/>
              <a:ext cx="420" cy="14182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flipH="1">
              <a:off x="4203700" y="3979332"/>
              <a:ext cx="82548" cy="0"/>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flipH="1">
              <a:off x="4216400" y="4150782"/>
              <a:ext cx="82548" cy="0"/>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flipH="1">
              <a:off x="4207939" y="4218508"/>
              <a:ext cx="97363" cy="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flipH="1">
              <a:off x="4207939" y="4358208"/>
              <a:ext cx="97363" cy="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850703913"/>
      </p:ext>
    </p:extLst>
  </p:cSld>
  <p:clrMapOvr>
    <a:masterClrMapping/>
  </p:clrMapOvr>
  <mc:AlternateContent xmlns:mc="http://schemas.openxmlformats.org/markup-compatibility/2006">
    <mc:Choice xmlns:p14="http://schemas.microsoft.com/office/powerpoint/2010/main" Requires="p14">
      <p:transition spd="slow" p14:dur="2000" advTm="48347"/>
    </mc:Choice>
    <mc:Fallback>
      <p:transition xmlns:p14="http://schemas.microsoft.com/office/powerpoint/2010/main" spd="slow" advTm="48347"/>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Neue Thin"/>
                <a:cs typeface="Helvetica Neue Thin"/>
              </a:rPr>
              <a:t>AGN Clustering</a:t>
            </a:r>
            <a:endParaRPr lang="en-US" dirty="0">
              <a:latin typeface="Helvetica Neue Thin"/>
              <a:cs typeface="Helvetica Neue Thin"/>
            </a:endParaRPr>
          </a:p>
        </p:txBody>
      </p:sp>
      <p:pic>
        <p:nvPicPr>
          <p:cNvPr id="4" name="Picture 3"/>
          <p:cNvPicPr>
            <a:picLocks noChangeAspect="1"/>
          </p:cNvPicPr>
          <p:nvPr/>
        </p:nvPicPr>
        <p:blipFill rotWithShape="1">
          <a:blip r:embed="rId3"/>
          <a:srcRect t="6946" b="28738"/>
          <a:stretch/>
        </p:blipFill>
        <p:spPr>
          <a:xfrm>
            <a:off x="118130" y="3848100"/>
            <a:ext cx="8924270" cy="2942696"/>
          </a:xfrm>
          <a:prstGeom prst="rect">
            <a:avLst/>
          </a:prstGeom>
        </p:spPr>
      </p:pic>
      <p:sp>
        <p:nvSpPr>
          <p:cNvPr id="7" name="Rectangle 6"/>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flipV="1">
            <a:off x="118130" y="3835400"/>
            <a:ext cx="8924270" cy="1270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72188414"/>
      </p:ext>
    </p:extLst>
  </p:cSld>
  <p:clrMapOvr>
    <a:masterClrMapping/>
  </p:clrMapOvr>
  <mc:AlternateContent xmlns:mc="http://schemas.openxmlformats.org/markup-compatibility/2006">
    <mc:Choice xmlns:p14="http://schemas.microsoft.com/office/powerpoint/2010/main" Requires="p14">
      <p:transition spd="slow" p14:dur="2000" advTm="35046"/>
    </mc:Choice>
    <mc:Fallback>
      <p:transition xmlns:p14="http://schemas.microsoft.com/office/powerpoint/2010/main" spd="slow" advTm="35046"/>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t="6598" r="6944"/>
          <a:stretch/>
        </p:blipFill>
        <p:spPr>
          <a:xfrm>
            <a:off x="4385519" y="1878986"/>
            <a:ext cx="4580681" cy="3065182"/>
          </a:xfrm>
          <a:prstGeom prst="rect">
            <a:avLst/>
          </a:prstGeom>
        </p:spPr>
      </p:pic>
      <p:pic>
        <p:nvPicPr>
          <p:cNvPr id="2" name="Picture 1"/>
          <p:cNvPicPr>
            <a:picLocks noChangeAspect="1"/>
          </p:cNvPicPr>
          <p:nvPr/>
        </p:nvPicPr>
        <p:blipFill rotWithShape="1">
          <a:blip r:embed="rId4"/>
          <a:srcRect t="7705" r="9262"/>
          <a:stretch/>
        </p:blipFill>
        <p:spPr>
          <a:xfrm>
            <a:off x="279399" y="1955186"/>
            <a:ext cx="4190127" cy="2841330"/>
          </a:xfrm>
          <a:prstGeom prst="rect">
            <a:avLst/>
          </a:prstGeom>
        </p:spPr>
      </p:pic>
      <p:sp>
        <p:nvSpPr>
          <p:cNvPr id="15" name="Rectangle 14"/>
          <p:cNvSpPr/>
          <p:nvPr/>
        </p:nvSpPr>
        <p:spPr>
          <a:xfrm rot="16200000">
            <a:off x="4302938" y="3094182"/>
            <a:ext cx="646331" cy="338554"/>
          </a:xfrm>
          <a:prstGeom prst="rect">
            <a:avLst/>
          </a:prstGeom>
          <a:solidFill>
            <a:srgbClr val="FFFFFF"/>
          </a:solidFill>
        </p:spPr>
        <p:txBody>
          <a:bodyPr wrap="none">
            <a:spAutoFit/>
          </a:bodyPr>
          <a:lstStyle/>
          <a:p>
            <a:r>
              <a:rPr lang="en-US" sz="1600" dirty="0" smtClean="0">
                <a:latin typeface="Helvetica Neue Thin"/>
                <a:cs typeface="Helvetica Neue Thin"/>
              </a:rPr>
              <a:t>alpha</a:t>
            </a:r>
            <a:endParaRPr lang="en-US" sz="1600" dirty="0">
              <a:latin typeface="Helvetica Neue Thin"/>
              <a:cs typeface="Helvetica Neue Thin"/>
            </a:endParaRPr>
          </a:p>
        </p:txBody>
      </p:sp>
      <p:sp>
        <p:nvSpPr>
          <p:cNvPr id="14" name="TextBox 13"/>
          <p:cNvSpPr txBox="1"/>
          <p:nvPr/>
        </p:nvSpPr>
        <p:spPr>
          <a:xfrm>
            <a:off x="6187685" y="4681814"/>
            <a:ext cx="1473717"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Log M</a:t>
            </a:r>
            <a:r>
              <a:rPr lang="en-US" sz="1600" baseline="-25000" dirty="0" smtClean="0">
                <a:latin typeface="Helvetica Neue Thin"/>
                <a:cs typeface="Helvetica Neue Thin"/>
              </a:rPr>
              <a:t>min </a:t>
            </a:r>
            <a:r>
              <a:rPr lang="en-US" sz="1600" dirty="0" smtClean="0">
                <a:latin typeface="Helvetica Neue Thin"/>
                <a:cs typeface="Helvetica Neue Thin"/>
              </a:rPr>
              <a:t>(M</a:t>
            </a:r>
            <a:r>
              <a:rPr lang="en-US" sz="1600" baseline="-25000" dirty="0" smtClean="0">
                <a:latin typeface="Wingdings"/>
                <a:ea typeface="Wingdings"/>
                <a:cs typeface="Wingdings"/>
                <a:sym typeface="Wingdings"/>
              </a:rPr>
              <a:t></a:t>
            </a:r>
            <a:r>
              <a:rPr lang="en-US" sz="1600" dirty="0">
                <a:latin typeface="Helvetica Neue Thin"/>
                <a:cs typeface="Helvetica Neue Thin"/>
                <a:sym typeface="Wingdings"/>
              </a:rPr>
              <a:t>)</a:t>
            </a:r>
            <a:endParaRPr lang="en-US" sz="1600" dirty="0">
              <a:latin typeface="Helvetica Neue Thin"/>
              <a:cs typeface="Helvetica Neue Thin"/>
            </a:endParaRPr>
          </a:p>
        </p:txBody>
      </p:sp>
      <p:sp>
        <p:nvSpPr>
          <p:cNvPr id="22" name="TextBox 21"/>
          <p:cNvSpPr txBox="1"/>
          <p:nvPr/>
        </p:nvSpPr>
        <p:spPr>
          <a:xfrm>
            <a:off x="8232385" y="2100145"/>
            <a:ext cx="572017" cy="338554"/>
          </a:xfrm>
          <a:prstGeom prst="rect">
            <a:avLst/>
          </a:prstGeom>
          <a:noFill/>
        </p:spPr>
        <p:txBody>
          <a:bodyPr wrap="square" rtlCol="0">
            <a:spAutoFit/>
          </a:bodyPr>
          <a:lstStyle/>
          <a:p>
            <a:r>
              <a:rPr lang="en-US" sz="1600" dirty="0" smtClean="0">
                <a:latin typeface="Helvetica Neue Thin"/>
                <a:cs typeface="Helvetica Neue Thin"/>
              </a:rPr>
              <a:t>Δχ</a:t>
            </a:r>
            <a:r>
              <a:rPr lang="en-US" sz="1600" baseline="30000" dirty="0" smtClean="0">
                <a:latin typeface="Helvetica Neue Thin"/>
                <a:cs typeface="Helvetica Neue Thin"/>
              </a:rPr>
              <a:t>2</a:t>
            </a:r>
            <a:endParaRPr lang="en-US" sz="1600" dirty="0">
              <a:latin typeface="Helvetica Neue Thin"/>
              <a:cs typeface="Helvetica Neue Thin"/>
            </a:endParaRPr>
          </a:p>
        </p:txBody>
      </p:sp>
      <p:sp>
        <p:nvSpPr>
          <p:cNvPr id="19" name="Rectangle 18"/>
          <p:cNvSpPr/>
          <p:nvPr/>
        </p:nvSpPr>
        <p:spPr>
          <a:xfrm rot="16200000">
            <a:off x="85823" y="2870123"/>
            <a:ext cx="453970" cy="338554"/>
          </a:xfrm>
          <a:prstGeom prst="rect">
            <a:avLst/>
          </a:prstGeom>
          <a:solidFill>
            <a:srgbClr val="FFFFFF"/>
          </a:solidFill>
        </p:spPr>
        <p:txBody>
          <a:bodyPr wrap="none">
            <a:spAutoFit/>
          </a:bodyPr>
          <a:lstStyle/>
          <a:p>
            <a:r>
              <a:rPr lang="en-US" sz="1600" dirty="0" smtClean="0">
                <a:latin typeface="Helvetica Neue Thin"/>
                <a:cs typeface="Helvetica Neue Thin"/>
              </a:rPr>
              <a:t>W</a:t>
            </a:r>
            <a:r>
              <a:rPr lang="en-US" sz="1600" baseline="-25000" dirty="0" smtClean="0">
                <a:latin typeface="Helvetica Neue Thin"/>
                <a:cs typeface="Helvetica Neue Thin"/>
              </a:rPr>
              <a:t>p </a:t>
            </a:r>
            <a:endParaRPr lang="en-US" sz="1600" dirty="0">
              <a:latin typeface="Helvetica Neue Thin"/>
              <a:cs typeface="Helvetica Neue Thin"/>
            </a:endParaRPr>
          </a:p>
        </p:txBody>
      </p:sp>
      <p:sp>
        <p:nvSpPr>
          <p:cNvPr id="4" name="Rectangle 3"/>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3157071" y="2088995"/>
            <a:ext cx="1270010" cy="523220"/>
          </a:xfrm>
          <a:prstGeom prst="rect">
            <a:avLst/>
          </a:prstGeom>
          <a:solidFill>
            <a:srgbClr val="FFFFFF"/>
          </a:solidFill>
        </p:spPr>
        <p:txBody>
          <a:bodyPr wrap="square" rtlCol="0">
            <a:spAutoFit/>
          </a:bodyPr>
          <a:lstStyle/>
          <a:p>
            <a:pPr algn="r"/>
            <a:r>
              <a:rPr lang="en-US" sz="1400" dirty="0">
                <a:latin typeface="Helvetica Neue Thin"/>
                <a:cs typeface="Helvetica Neue Thin"/>
              </a:rPr>
              <a:t>N</a:t>
            </a:r>
            <a:r>
              <a:rPr lang="en-US" sz="1400" baseline="-25000" dirty="0" smtClean="0">
                <a:latin typeface="Helvetica Neue Thin"/>
                <a:cs typeface="Helvetica Neue Thin"/>
              </a:rPr>
              <a:t>H </a:t>
            </a:r>
            <a:r>
              <a:rPr lang="en-US" sz="1400" dirty="0" smtClean="0">
                <a:latin typeface="Helvetica Neue Thin"/>
                <a:cs typeface="Helvetica Neue Thin"/>
              </a:rPr>
              <a:t>&gt; 10</a:t>
            </a:r>
            <a:r>
              <a:rPr lang="en-US" sz="1400" baseline="30000" dirty="0" smtClean="0">
                <a:latin typeface="Helvetica Neue Thin"/>
                <a:cs typeface="Helvetica Neue Thin"/>
              </a:rPr>
              <a:t>22</a:t>
            </a:r>
          </a:p>
          <a:p>
            <a:pPr algn="r"/>
            <a:r>
              <a:rPr lang="en-US" sz="1400" dirty="0">
                <a:latin typeface="Helvetica Neue Thin"/>
                <a:cs typeface="Helvetica Neue Thin"/>
              </a:rPr>
              <a:t>N</a:t>
            </a:r>
            <a:r>
              <a:rPr lang="en-US" sz="1400" baseline="-25000" dirty="0" smtClean="0">
                <a:latin typeface="Helvetica Neue Thin"/>
                <a:cs typeface="Helvetica Neue Thin"/>
              </a:rPr>
              <a:t>H </a:t>
            </a:r>
            <a:r>
              <a:rPr lang="en-US" sz="1400" dirty="0" smtClean="0">
                <a:latin typeface="Helvetica Neue Thin"/>
                <a:cs typeface="Helvetica Neue Thin"/>
              </a:rPr>
              <a:t>&lt; 10</a:t>
            </a:r>
            <a:r>
              <a:rPr lang="en-US" sz="1400" baseline="30000" dirty="0" smtClean="0">
                <a:latin typeface="Helvetica Neue Thin"/>
                <a:cs typeface="Helvetica Neue Thin"/>
              </a:rPr>
              <a:t>22</a:t>
            </a:r>
            <a:endParaRPr lang="en-US" sz="1400" baseline="30000" dirty="0">
              <a:latin typeface="Helvetica Neue Thin"/>
              <a:cs typeface="Helvetica Neue Thin"/>
            </a:endParaRPr>
          </a:p>
        </p:txBody>
      </p:sp>
      <p:sp>
        <p:nvSpPr>
          <p:cNvPr id="21" name="Oval 20"/>
          <p:cNvSpPr/>
          <p:nvPr/>
        </p:nvSpPr>
        <p:spPr>
          <a:xfrm flipH="1" flipV="1">
            <a:off x="3479543" y="2194448"/>
            <a:ext cx="98288" cy="110727"/>
          </a:xfrm>
          <a:prstGeom prst="ellipse">
            <a:avLst/>
          </a:prstGeom>
          <a:solidFill>
            <a:srgbClr val="FF0000">
              <a:alpha val="50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p:cNvSpPr/>
          <p:nvPr/>
        </p:nvSpPr>
        <p:spPr>
          <a:xfrm flipH="1" flipV="1">
            <a:off x="3479537" y="2406117"/>
            <a:ext cx="98288" cy="110727"/>
          </a:xfrm>
          <a:prstGeom prst="ellipse">
            <a:avLst/>
          </a:prstGeom>
          <a:solidFill>
            <a:srgbClr val="0000FF">
              <a:alpha val="50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itle 1"/>
          <p:cNvSpPr>
            <a:spLocks noGrp="1"/>
          </p:cNvSpPr>
          <p:nvPr>
            <p:ph type="title"/>
          </p:nvPr>
        </p:nvSpPr>
        <p:spPr>
          <a:xfrm>
            <a:off x="457200" y="274638"/>
            <a:ext cx="8229600" cy="1143000"/>
          </a:xfrm>
        </p:spPr>
        <p:txBody>
          <a:bodyPr/>
          <a:lstStyle/>
          <a:p>
            <a:r>
              <a:rPr lang="en-US" dirty="0" smtClean="0">
                <a:latin typeface="Helvetica Neue Thin"/>
                <a:cs typeface="Helvetica Neue Thin"/>
              </a:rPr>
              <a:t>w</a:t>
            </a:r>
            <a:r>
              <a:rPr lang="en-US" baseline="-25000" dirty="0" smtClean="0">
                <a:latin typeface="Helvetica Neue Thin"/>
                <a:cs typeface="Helvetica Neue Thin"/>
              </a:rPr>
              <a:t>p</a:t>
            </a:r>
            <a:r>
              <a:rPr lang="en-US" dirty="0" smtClean="0">
                <a:latin typeface="Helvetica Neue Thin"/>
                <a:cs typeface="Helvetica Neue Thin"/>
              </a:rPr>
              <a:t> vs. obscuration</a:t>
            </a:r>
            <a:endParaRPr lang="en-US" dirty="0">
              <a:latin typeface="Helvetica Neue Thin"/>
              <a:cs typeface="Helvetica Neue Thin"/>
            </a:endParaRPr>
          </a:p>
        </p:txBody>
      </p:sp>
      <p:sp>
        <p:nvSpPr>
          <p:cNvPr id="26" name="TextBox 25"/>
          <p:cNvSpPr txBox="1"/>
          <p:nvPr/>
        </p:nvSpPr>
        <p:spPr>
          <a:xfrm>
            <a:off x="3832621" y="6108690"/>
            <a:ext cx="1479946" cy="369332"/>
          </a:xfrm>
          <a:prstGeom prst="rect">
            <a:avLst/>
          </a:prstGeom>
          <a:solidFill>
            <a:srgbClr val="FFFFFF"/>
          </a:solidFill>
        </p:spPr>
        <p:txBody>
          <a:bodyPr wrap="square" rtlCol="0">
            <a:spAutoFit/>
          </a:bodyPr>
          <a:lstStyle/>
          <a:p>
            <a:pPr algn="r"/>
            <a:r>
              <a:rPr lang="en-US" dirty="0" smtClean="0">
                <a:latin typeface="Helvetica Neue Thin"/>
                <a:cs typeface="Helvetica Neue Thin"/>
              </a:rPr>
              <a:t>Matched L</a:t>
            </a:r>
            <a:r>
              <a:rPr lang="en-US" baseline="-25000" dirty="0" smtClean="0">
                <a:latin typeface="Helvetica Neue Thin"/>
                <a:cs typeface="Helvetica Neue Thin"/>
              </a:rPr>
              <a:t>bol</a:t>
            </a:r>
            <a:endParaRPr lang="en-US" dirty="0">
              <a:latin typeface="Helvetica Neue Thin"/>
              <a:cs typeface="Helvetica Neue Thin"/>
            </a:endParaRPr>
          </a:p>
        </p:txBody>
      </p:sp>
      <p:sp>
        <p:nvSpPr>
          <p:cNvPr id="18" name="TextBox 17"/>
          <p:cNvSpPr txBox="1"/>
          <p:nvPr/>
        </p:nvSpPr>
        <p:spPr>
          <a:xfrm>
            <a:off x="2039435" y="4738208"/>
            <a:ext cx="1249600"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r</a:t>
            </a:r>
            <a:r>
              <a:rPr lang="en-US" sz="1600" baseline="-25000" dirty="0" smtClean="0">
                <a:latin typeface="Helvetica Neue Thin"/>
                <a:cs typeface="Helvetica Neue Thin"/>
              </a:rPr>
              <a:t>p</a:t>
            </a:r>
            <a:r>
              <a:rPr lang="en-US" sz="1600" dirty="0" smtClean="0">
                <a:latin typeface="Helvetica Neue Thin"/>
                <a:cs typeface="Helvetica Neue Thin"/>
              </a:rPr>
              <a:t> (Mpc h</a:t>
            </a:r>
            <a:r>
              <a:rPr lang="en-US" sz="1600" baseline="30000" dirty="0" smtClean="0">
                <a:latin typeface="Helvetica Neue Thin"/>
                <a:cs typeface="Helvetica Neue Thin"/>
              </a:rPr>
              <a:t>-1</a:t>
            </a:r>
            <a:r>
              <a:rPr lang="en-US" sz="1600" dirty="0" smtClean="0">
                <a:latin typeface="Helvetica Neue Thin"/>
                <a:cs typeface="Helvetica Neue Thin"/>
              </a:rPr>
              <a:t>)</a:t>
            </a:r>
            <a:endParaRPr lang="en-US" sz="1600" dirty="0">
              <a:latin typeface="Helvetica Neue Thin"/>
              <a:cs typeface="Helvetica Neue Thin"/>
            </a:endParaRPr>
          </a:p>
        </p:txBody>
      </p:sp>
    </p:spTree>
    <p:extLst>
      <p:ext uri="{BB962C8B-B14F-4D97-AF65-F5344CB8AC3E}">
        <p14:creationId xmlns:p14="http://schemas.microsoft.com/office/powerpoint/2010/main" val="3161346743"/>
      </p:ext>
    </p:extLst>
  </p:cSld>
  <p:clrMapOvr>
    <a:masterClrMapping/>
  </p:clrMapOvr>
  <mc:AlternateContent xmlns:mc="http://schemas.openxmlformats.org/markup-compatibility/2006">
    <mc:Choice xmlns:p14="http://schemas.microsoft.com/office/powerpoint/2010/main" Requires="p14">
      <p:transition spd="slow" p14:dur="2000" advTm="36625"/>
    </mc:Choice>
    <mc:Fallback>
      <p:transition xmlns:p14="http://schemas.microsoft.com/office/powerpoint/2010/main" spd="slow" advTm="36625"/>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rotWithShape="1">
          <a:blip r:embed="rId3"/>
          <a:srcRect l="9398" r="49332"/>
          <a:stretch/>
        </p:blipFill>
        <p:spPr>
          <a:xfrm>
            <a:off x="2840567" y="1264799"/>
            <a:ext cx="5431921" cy="2632373"/>
          </a:xfrm>
          <a:prstGeom prst="rect">
            <a:avLst/>
          </a:prstGeom>
        </p:spPr>
      </p:pic>
      <p:sp>
        <p:nvSpPr>
          <p:cNvPr id="2" name="Title 1"/>
          <p:cNvSpPr>
            <a:spLocks noGrp="1"/>
          </p:cNvSpPr>
          <p:nvPr>
            <p:ph type="title"/>
          </p:nvPr>
        </p:nvSpPr>
        <p:spPr/>
        <p:txBody>
          <a:bodyPr/>
          <a:lstStyle/>
          <a:p>
            <a:r>
              <a:rPr lang="en-US" dirty="0" smtClean="0">
                <a:latin typeface="Helvetica Neue Thin"/>
                <a:cs typeface="Helvetica Neue Thin"/>
              </a:rPr>
              <a:t>Type 1 vs. Type 2</a:t>
            </a:r>
            <a:endParaRPr lang="en-US" dirty="0">
              <a:latin typeface="Helvetica Neue Thin"/>
              <a:cs typeface="Helvetica Neue Thin"/>
            </a:endParaRPr>
          </a:p>
        </p:txBody>
      </p:sp>
      <p:sp>
        <p:nvSpPr>
          <p:cNvPr id="4" name="Rectangle 3"/>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6930911" y="3718618"/>
            <a:ext cx="305833"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z</a:t>
            </a:r>
            <a:endParaRPr lang="en-US" sz="1600" dirty="0">
              <a:latin typeface="Helvetica Neue Thin"/>
              <a:cs typeface="Helvetica Neue Thin"/>
            </a:endParaRPr>
          </a:p>
        </p:txBody>
      </p:sp>
      <p:sp>
        <p:nvSpPr>
          <p:cNvPr id="16" name="TextBox 15"/>
          <p:cNvSpPr txBox="1"/>
          <p:nvPr/>
        </p:nvSpPr>
        <p:spPr>
          <a:xfrm>
            <a:off x="3514611" y="3705918"/>
            <a:ext cx="1309133"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L</a:t>
            </a:r>
            <a:r>
              <a:rPr lang="en-US" sz="1600" baseline="-25000" dirty="0" smtClean="0">
                <a:latin typeface="Helvetica Neue Thin"/>
                <a:cs typeface="Helvetica Neue Thin"/>
              </a:rPr>
              <a:t>bol </a:t>
            </a:r>
            <a:r>
              <a:rPr lang="en-US" sz="1600" dirty="0" smtClean="0">
                <a:latin typeface="Helvetica Neue Thin"/>
                <a:cs typeface="Helvetica Neue Thin"/>
              </a:rPr>
              <a:t>(ergs/s)</a:t>
            </a:r>
            <a:endParaRPr lang="en-US" sz="1600" dirty="0">
              <a:latin typeface="Helvetica Neue Thin"/>
              <a:cs typeface="Helvetica Neue Thin"/>
            </a:endParaRPr>
          </a:p>
        </p:txBody>
      </p:sp>
      <p:sp>
        <p:nvSpPr>
          <p:cNvPr id="21" name="TextBox 20"/>
          <p:cNvSpPr txBox="1"/>
          <p:nvPr/>
        </p:nvSpPr>
        <p:spPr>
          <a:xfrm>
            <a:off x="270530" y="2260590"/>
            <a:ext cx="2295722" cy="461665"/>
          </a:xfrm>
          <a:prstGeom prst="rect">
            <a:avLst/>
          </a:prstGeom>
          <a:solidFill>
            <a:srgbClr val="FFFFFF"/>
          </a:solidFill>
        </p:spPr>
        <p:txBody>
          <a:bodyPr wrap="square" rtlCol="0">
            <a:spAutoFit/>
          </a:bodyPr>
          <a:lstStyle/>
          <a:p>
            <a:r>
              <a:rPr lang="en-US" sz="2400" dirty="0" smtClean="0">
                <a:latin typeface="Helvetica Neue Thin"/>
                <a:cs typeface="Helvetica Neue Thin"/>
              </a:rPr>
              <a:t>Selection Effect?</a:t>
            </a:r>
            <a:endParaRPr lang="en-US" sz="2400" dirty="0">
              <a:latin typeface="Helvetica Neue Thin"/>
              <a:cs typeface="Helvetica Neue Thin"/>
            </a:endParaRPr>
          </a:p>
        </p:txBody>
      </p:sp>
      <p:sp>
        <p:nvSpPr>
          <p:cNvPr id="23" name="TextBox 22"/>
          <p:cNvSpPr txBox="1"/>
          <p:nvPr/>
        </p:nvSpPr>
        <p:spPr>
          <a:xfrm>
            <a:off x="422930" y="2984490"/>
            <a:ext cx="2295722" cy="307777"/>
          </a:xfrm>
          <a:prstGeom prst="rect">
            <a:avLst/>
          </a:prstGeom>
          <a:solidFill>
            <a:srgbClr val="FFFFFF"/>
          </a:solidFill>
        </p:spPr>
        <p:txBody>
          <a:bodyPr wrap="square" rtlCol="0">
            <a:spAutoFit/>
          </a:bodyPr>
          <a:lstStyle/>
          <a:p>
            <a:pPr algn="r"/>
            <a:r>
              <a:rPr lang="en-US" sz="1400" dirty="0" smtClean="0">
                <a:latin typeface="Helvetica Neue Thin"/>
                <a:cs typeface="Helvetica Neue Thin"/>
              </a:rPr>
              <a:t>no</a:t>
            </a:r>
            <a:endParaRPr lang="en-US" sz="1400" dirty="0">
              <a:latin typeface="Helvetica Neue Thin"/>
              <a:cs typeface="Helvetica Neue Thin"/>
            </a:endParaRPr>
          </a:p>
        </p:txBody>
      </p:sp>
      <p:sp>
        <p:nvSpPr>
          <p:cNvPr id="25" name="TextBox 24"/>
          <p:cNvSpPr txBox="1"/>
          <p:nvPr/>
        </p:nvSpPr>
        <p:spPr>
          <a:xfrm>
            <a:off x="4445498" y="1612890"/>
            <a:ext cx="875026" cy="307777"/>
          </a:xfrm>
          <a:prstGeom prst="rect">
            <a:avLst/>
          </a:prstGeom>
          <a:solidFill>
            <a:srgbClr val="FFFFFF"/>
          </a:solidFill>
        </p:spPr>
        <p:txBody>
          <a:bodyPr wrap="square" rtlCol="0">
            <a:spAutoFit/>
          </a:bodyPr>
          <a:lstStyle/>
          <a:p>
            <a:pPr algn="r"/>
            <a:r>
              <a:rPr lang="en-US" sz="1400" dirty="0" smtClean="0">
                <a:latin typeface="Helvetica Neue Thin"/>
                <a:cs typeface="Helvetica Neue Thin"/>
              </a:rPr>
              <a:t>matched</a:t>
            </a:r>
            <a:endParaRPr lang="en-US" sz="1400" dirty="0">
              <a:latin typeface="Helvetica Neue Thin"/>
              <a:cs typeface="Helvetica Neue Thin"/>
            </a:endParaRPr>
          </a:p>
        </p:txBody>
      </p:sp>
    </p:spTree>
    <p:extLst>
      <p:ext uri="{BB962C8B-B14F-4D97-AF65-F5344CB8AC3E}">
        <p14:creationId xmlns:p14="http://schemas.microsoft.com/office/powerpoint/2010/main" val="677729807"/>
      </p:ext>
    </p:extLst>
  </p:cSld>
  <p:clrMapOvr>
    <a:masterClrMapping/>
  </p:clrMapOvr>
  <mc:AlternateContent xmlns:mc="http://schemas.openxmlformats.org/markup-compatibility/2006">
    <mc:Choice xmlns:p14="http://schemas.microsoft.com/office/powerpoint/2010/main" Requires="p14">
      <p:transition spd="slow" p14:dur="2000" advTm="30983"/>
    </mc:Choice>
    <mc:Fallback>
      <p:transition xmlns:p14="http://schemas.microsoft.com/office/powerpoint/2010/main" spd="slow" advTm="30983"/>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srcRect l="50556" r="8426"/>
          <a:stretch/>
        </p:blipFill>
        <p:spPr>
          <a:xfrm>
            <a:off x="2955583" y="3914106"/>
            <a:ext cx="5381065" cy="2623725"/>
          </a:xfrm>
          <a:prstGeom prst="rect">
            <a:avLst/>
          </a:prstGeom>
        </p:spPr>
      </p:pic>
      <p:pic>
        <p:nvPicPr>
          <p:cNvPr id="18" name="Picture 17"/>
          <p:cNvPicPr>
            <a:picLocks noChangeAspect="1"/>
          </p:cNvPicPr>
          <p:nvPr/>
        </p:nvPicPr>
        <p:blipFill rotWithShape="1">
          <a:blip r:embed="rId4"/>
          <a:srcRect l="9398" r="49332"/>
          <a:stretch/>
        </p:blipFill>
        <p:spPr>
          <a:xfrm>
            <a:off x="2840567" y="1264799"/>
            <a:ext cx="5431921" cy="2632373"/>
          </a:xfrm>
          <a:prstGeom prst="rect">
            <a:avLst/>
          </a:prstGeom>
        </p:spPr>
      </p:pic>
      <p:sp>
        <p:nvSpPr>
          <p:cNvPr id="2" name="Title 1"/>
          <p:cNvSpPr>
            <a:spLocks noGrp="1"/>
          </p:cNvSpPr>
          <p:nvPr>
            <p:ph type="title"/>
          </p:nvPr>
        </p:nvSpPr>
        <p:spPr/>
        <p:txBody>
          <a:bodyPr/>
          <a:lstStyle/>
          <a:p>
            <a:r>
              <a:rPr lang="en-US" dirty="0" smtClean="0">
                <a:latin typeface="Helvetica Neue Thin"/>
                <a:cs typeface="Helvetica Neue Thin"/>
              </a:rPr>
              <a:t>Type 1 vs. Type 2</a:t>
            </a:r>
            <a:endParaRPr lang="en-US" dirty="0">
              <a:latin typeface="Helvetica Neue Thin"/>
              <a:cs typeface="Helvetica Neue Thin"/>
            </a:endParaRPr>
          </a:p>
        </p:txBody>
      </p:sp>
      <p:sp>
        <p:nvSpPr>
          <p:cNvPr id="4" name="Rectangle 3"/>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6930911" y="3718618"/>
            <a:ext cx="305833"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z</a:t>
            </a:r>
            <a:endParaRPr lang="en-US" sz="1600" dirty="0">
              <a:latin typeface="Helvetica Neue Thin"/>
              <a:cs typeface="Helvetica Neue Thin"/>
            </a:endParaRPr>
          </a:p>
        </p:txBody>
      </p:sp>
      <p:sp>
        <p:nvSpPr>
          <p:cNvPr id="16" name="TextBox 15"/>
          <p:cNvSpPr txBox="1"/>
          <p:nvPr/>
        </p:nvSpPr>
        <p:spPr>
          <a:xfrm>
            <a:off x="3514611" y="3705918"/>
            <a:ext cx="1309133"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L</a:t>
            </a:r>
            <a:r>
              <a:rPr lang="en-US" sz="1600" baseline="-25000" dirty="0" smtClean="0">
                <a:latin typeface="Helvetica Neue Thin"/>
                <a:cs typeface="Helvetica Neue Thin"/>
              </a:rPr>
              <a:t>bol </a:t>
            </a:r>
            <a:r>
              <a:rPr lang="en-US" sz="1600" dirty="0" smtClean="0">
                <a:latin typeface="Helvetica Neue Thin"/>
                <a:cs typeface="Helvetica Neue Thin"/>
              </a:rPr>
              <a:t>(ergs/s)</a:t>
            </a:r>
            <a:endParaRPr lang="en-US" sz="1600" dirty="0">
              <a:latin typeface="Helvetica Neue Thin"/>
              <a:cs typeface="Helvetica Neue Thin"/>
            </a:endParaRPr>
          </a:p>
        </p:txBody>
      </p:sp>
      <p:sp>
        <p:nvSpPr>
          <p:cNvPr id="17" name="TextBox 16"/>
          <p:cNvSpPr txBox="1"/>
          <p:nvPr/>
        </p:nvSpPr>
        <p:spPr>
          <a:xfrm>
            <a:off x="3325282" y="6374517"/>
            <a:ext cx="2108717"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Log Stellar Mass (M</a:t>
            </a:r>
            <a:r>
              <a:rPr lang="en-US" sz="1600" baseline="-25000" dirty="0" smtClean="0">
                <a:latin typeface="Wingdings"/>
                <a:ea typeface="Wingdings"/>
                <a:cs typeface="Wingdings"/>
                <a:sym typeface="Wingdings"/>
              </a:rPr>
              <a:t></a:t>
            </a:r>
            <a:r>
              <a:rPr lang="en-US" sz="1600" dirty="0">
                <a:latin typeface="Helvetica Neue Thin"/>
                <a:cs typeface="Helvetica Neue Thin"/>
                <a:sym typeface="Wingdings"/>
              </a:rPr>
              <a:t>)</a:t>
            </a:r>
            <a:endParaRPr lang="en-US" sz="1600" dirty="0">
              <a:latin typeface="Helvetica Neue Thin"/>
              <a:cs typeface="Helvetica Neue Thin"/>
            </a:endParaRPr>
          </a:p>
        </p:txBody>
      </p:sp>
      <p:sp>
        <p:nvSpPr>
          <p:cNvPr id="19" name="TextBox 18"/>
          <p:cNvSpPr txBox="1"/>
          <p:nvPr/>
        </p:nvSpPr>
        <p:spPr>
          <a:xfrm>
            <a:off x="6565146" y="6374517"/>
            <a:ext cx="1407754"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G-R (mag)</a:t>
            </a:r>
            <a:endParaRPr lang="en-US" sz="1600" dirty="0">
              <a:latin typeface="Helvetica Neue Thin"/>
              <a:cs typeface="Helvetica Neue Thin"/>
            </a:endParaRPr>
          </a:p>
        </p:txBody>
      </p:sp>
      <p:sp>
        <p:nvSpPr>
          <p:cNvPr id="20" name="TextBox 19"/>
          <p:cNvSpPr txBox="1"/>
          <p:nvPr/>
        </p:nvSpPr>
        <p:spPr>
          <a:xfrm>
            <a:off x="270530" y="5146973"/>
            <a:ext cx="2295722" cy="830997"/>
          </a:xfrm>
          <a:prstGeom prst="rect">
            <a:avLst/>
          </a:prstGeom>
          <a:solidFill>
            <a:srgbClr val="FFFFFF"/>
          </a:solidFill>
        </p:spPr>
        <p:txBody>
          <a:bodyPr wrap="square" rtlCol="0">
            <a:spAutoFit/>
          </a:bodyPr>
          <a:lstStyle/>
          <a:p>
            <a:r>
              <a:rPr lang="en-US" sz="2400" dirty="0" smtClean="0">
                <a:latin typeface="Helvetica Neue Thin"/>
                <a:cs typeface="Helvetica Neue Thin"/>
              </a:rPr>
              <a:t>Host galaxy differences?</a:t>
            </a:r>
            <a:endParaRPr lang="en-US" sz="2400" dirty="0">
              <a:latin typeface="Helvetica Neue Thin"/>
              <a:cs typeface="Helvetica Neue Thin"/>
            </a:endParaRPr>
          </a:p>
        </p:txBody>
      </p:sp>
      <p:sp>
        <p:nvSpPr>
          <p:cNvPr id="21" name="TextBox 20"/>
          <p:cNvSpPr txBox="1"/>
          <p:nvPr/>
        </p:nvSpPr>
        <p:spPr>
          <a:xfrm>
            <a:off x="270530" y="2260590"/>
            <a:ext cx="2295722" cy="461665"/>
          </a:xfrm>
          <a:prstGeom prst="rect">
            <a:avLst/>
          </a:prstGeom>
          <a:solidFill>
            <a:srgbClr val="FFFFFF"/>
          </a:solidFill>
        </p:spPr>
        <p:txBody>
          <a:bodyPr wrap="square" rtlCol="0">
            <a:spAutoFit/>
          </a:bodyPr>
          <a:lstStyle/>
          <a:p>
            <a:r>
              <a:rPr lang="en-US" sz="2400" dirty="0" smtClean="0">
                <a:latin typeface="Helvetica Neue Thin"/>
                <a:cs typeface="Helvetica Neue Thin"/>
              </a:rPr>
              <a:t>Selection Effect?</a:t>
            </a:r>
            <a:endParaRPr lang="en-US" sz="2400" dirty="0">
              <a:latin typeface="Helvetica Neue Thin"/>
              <a:cs typeface="Helvetica Neue Thin"/>
            </a:endParaRPr>
          </a:p>
        </p:txBody>
      </p:sp>
      <p:sp>
        <p:nvSpPr>
          <p:cNvPr id="23" name="TextBox 22"/>
          <p:cNvSpPr txBox="1"/>
          <p:nvPr/>
        </p:nvSpPr>
        <p:spPr>
          <a:xfrm>
            <a:off x="422930" y="2984490"/>
            <a:ext cx="2295722" cy="307777"/>
          </a:xfrm>
          <a:prstGeom prst="rect">
            <a:avLst/>
          </a:prstGeom>
          <a:solidFill>
            <a:srgbClr val="FFFFFF"/>
          </a:solidFill>
        </p:spPr>
        <p:txBody>
          <a:bodyPr wrap="square" rtlCol="0">
            <a:spAutoFit/>
          </a:bodyPr>
          <a:lstStyle/>
          <a:p>
            <a:pPr algn="r"/>
            <a:r>
              <a:rPr lang="en-US" sz="1400" dirty="0" smtClean="0">
                <a:latin typeface="Helvetica Neue Thin"/>
                <a:cs typeface="Helvetica Neue Thin"/>
              </a:rPr>
              <a:t>no</a:t>
            </a:r>
            <a:endParaRPr lang="en-US" sz="1400" dirty="0">
              <a:latin typeface="Helvetica Neue Thin"/>
              <a:cs typeface="Helvetica Neue Thin"/>
            </a:endParaRPr>
          </a:p>
        </p:txBody>
      </p:sp>
      <p:sp>
        <p:nvSpPr>
          <p:cNvPr id="24" name="TextBox 23"/>
          <p:cNvSpPr txBox="1"/>
          <p:nvPr/>
        </p:nvSpPr>
        <p:spPr>
          <a:xfrm>
            <a:off x="422930" y="6066740"/>
            <a:ext cx="2295722" cy="307777"/>
          </a:xfrm>
          <a:prstGeom prst="rect">
            <a:avLst/>
          </a:prstGeom>
          <a:solidFill>
            <a:srgbClr val="FFFFFF"/>
          </a:solidFill>
        </p:spPr>
        <p:txBody>
          <a:bodyPr wrap="square" rtlCol="0">
            <a:spAutoFit/>
          </a:bodyPr>
          <a:lstStyle/>
          <a:p>
            <a:pPr algn="r"/>
            <a:r>
              <a:rPr lang="en-US" sz="1400" dirty="0" smtClean="0">
                <a:latin typeface="Helvetica Neue Thin"/>
                <a:cs typeface="Helvetica Neue Thin"/>
              </a:rPr>
              <a:t>no</a:t>
            </a:r>
            <a:endParaRPr lang="en-US" sz="1400" dirty="0">
              <a:latin typeface="Helvetica Neue Thin"/>
              <a:cs typeface="Helvetica Neue Thin"/>
            </a:endParaRPr>
          </a:p>
        </p:txBody>
      </p:sp>
      <p:sp>
        <p:nvSpPr>
          <p:cNvPr id="25" name="TextBox 24"/>
          <p:cNvSpPr txBox="1"/>
          <p:nvPr/>
        </p:nvSpPr>
        <p:spPr>
          <a:xfrm>
            <a:off x="4445498" y="1612890"/>
            <a:ext cx="875026" cy="307777"/>
          </a:xfrm>
          <a:prstGeom prst="rect">
            <a:avLst/>
          </a:prstGeom>
          <a:solidFill>
            <a:srgbClr val="FFFFFF"/>
          </a:solidFill>
        </p:spPr>
        <p:txBody>
          <a:bodyPr wrap="square" rtlCol="0">
            <a:spAutoFit/>
          </a:bodyPr>
          <a:lstStyle/>
          <a:p>
            <a:pPr algn="r"/>
            <a:r>
              <a:rPr lang="en-US" sz="1400" dirty="0" smtClean="0">
                <a:latin typeface="Helvetica Neue Thin"/>
                <a:cs typeface="Helvetica Neue Thin"/>
              </a:rPr>
              <a:t>matched</a:t>
            </a:r>
            <a:endParaRPr lang="en-US" sz="1400" dirty="0">
              <a:latin typeface="Helvetica Neue Thin"/>
              <a:cs typeface="Helvetica Neue Thin"/>
            </a:endParaRPr>
          </a:p>
        </p:txBody>
      </p:sp>
    </p:spTree>
    <p:extLst>
      <p:ext uri="{BB962C8B-B14F-4D97-AF65-F5344CB8AC3E}">
        <p14:creationId xmlns:p14="http://schemas.microsoft.com/office/powerpoint/2010/main" val="2902841603"/>
      </p:ext>
    </p:extLst>
  </p:cSld>
  <p:clrMapOvr>
    <a:masterClrMapping/>
  </p:clrMapOvr>
  <mc:AlternateContent xmlns:mc="http://schemas.openxmlformats.org/markup-compatibility/2006">
    <mc:Choice xmlns:p14="http://schemas.microsoft.com/office/powerpoint/2010/main" Requires="p14">
      <p:transition spd="slow" p14:dur="2000" advTm="12403"/>
    </mc:Choice>
    <mc:Fallback>
      <p:transition xmlns:p14="http://schemas.microsoft.com/office/powerpoint/2010/main" spd="slow" advTm="12403"/>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11"/>
          <p:cNvSpPr>
            <a:spLocks noGrp="1"/>
          </p:cNvSpPr>
          <p:nvPr>
            <p:ph idx="1"/>
          </p:nvPr>
        </p:nvSpPr>
        <p:spPr>
          <a:xfrm>
            <a:off x="457200" y="1600200"/>
            <a:ext cx="8229600" cy="4660900"/>
          </a:xfrm>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a:p>
          <a:p>
            <a:pPr marL="0" indent="0" algn="ctr">
              <a:buNone/>
            </a:pPr>
            <a:endParaRPr lang="en-US" sz="2800" dirty="0" smtClean="0">
              <a:latin typeface="Helvetica Neue Thin"/>
              <a:cs typeface="Helvetica Neue Thin"/>
            </a:endParaRPr>
          </a:p>
          <a:p>
            <a:pPr marL="0" indent="0" algn="ctr">
              <a:buNone/>
            </a:pPr>
            <a:r>
              <a:rPr lang="en-US" sz="2800" dirty="0" smtClean="0">
                <a:latin typeface="Helvetica Neue Thin"/>
                <a:cs typeface="Helvetica Neue Thin"/>
              </a:rPr>
              <a:t>Obscured:   &lt;M</a:t>
            </a:r>
            <a:r>
              <a:rPr lang="en-US" sz="2800" baseline="-25000" dirty="0" smtClean="0">
                <a:latin typeface="Helvetica Neue Thin"/>
                <a:cs typeface="Helvetica Neue Thin"/>
              </a:rPr>
              <a:t>h</a:t>
            </a:r>
            <a:r>
              <a:rPr lang="en-US" sz="2800" dirty="0" smtClean="0">
                <a:latin typeface="Helvetica Neue Thin"/>
                <a:cs typeface="Helvetica Neue Thin"/>
              </a:rPr>
              <a:t>&gt;</a:t>
            </a:r>
            <a:r>
              <a:rPr lang="en-US" sz="2800" baseline="-25000" dirty="0" smtClean="0">
                <a:latin typeface="Helvetica Neue Thin"/>
                <a:cs typeface="Helvetica Neue Thin"/>
              </a:rPr>
              <a:t> </a:t>
            </a:r>
            <a:r>
              <a:rPr lang="en-US" sz="2800" dirty="0">
                <a:latin typeface="Helvetica Neue Thin"/>
                <a:cs typeface="Helvetica Neue Thin"/>
              </a:rPr>
              <a:t>=</a:t>
            </a:r>
            <a:r>
              <a:rPr lang="en-US" sz="2800" dirty="0" smtClean="0">
                <a:latin typeface="Helvetica Neue Thin"/>
                <a:cs typeface="Helvetica Neue Thin"/>
              </a:rPr>
              <a:t> 10</a:t>
            </a:r>
            <a:r>
              <a:rPr lang="en-US" sz="2800" baseline="30000" dirty="0" smtClean="0">
                <a:latin typeface="Helvetica Neue Thin"/>
                <a:cs typeface="Helvetica Neue Thin"/>
              </a:rPr>
              <a:t>12.9±0.2</a:t>
            </a:r>
            <a:r>
              <a:rPr lang="en-US" sz="2800" dirty="0" smtClean="0">
                <a:latin typeface="Helvetica Neue Thin"/>
                <a:cs typeface="Helvetica Neue Thin"/>
              </a:rPr>
              <a:t> M</a:t>
            </a:r>
            <a:r>
              <a:rPr lang="en-US" sz="2800" baseline="-25000" dirty="0" smtClean="0">
                <a:latin typeface="Wingdings"/>
                <a:ea typeface="Wingdings"/>
                <a:cs typeface="Wingdings"/>
                <a:sym typeface="Wingdings"/>
              </a:rPr>
              <a:t></a:t>
            </a:r>
          </a:p>
          <a:p>
            <a:pPr marL="0" indent="0" algn="ctr">
              <a:buNone/>
            </a:pPr>
            <a:r>
              <a:rPr lang="en-US" sz="2800" dirty="0" smtClean="0">
                <a:latin typeface="Helvetica Neue Thin"/>
                <a:cs typeface="Helvetica Neue Thin"/>
                <a:sym typeface="Wingdings"/>
              </a:rPr>
              <a:t>Uno</a:t>
            </a:r>
            <a:r>
              <a:rPr lang="en-US" sz="2800" dirty="0" smtClean="0">
                <a:latin typeface="Helvetica Neue Thin"/>
                <a:cs typeface="Helvetica Neue Thin"/>
              </a:rPr>
              <a:t>bscured</a:t>
            </a:r>
            <a:r>
              <a:rPr lang="en-US" sz="2800" dirty="0">
                <a:latin typeface="Helvetica Neue Thin"/>
                <a:cs typeface="Helvetica Neue Thin"/>
              </a:rPr>
              <a:t>:&lt;M</a:t>
            </a:r>
            <a:r>
              <a:rPr lang="en-US" sz="2800" baseline="-25000" dirty="0">
                <a:latin typeface="Helvetica Neue Thin"/>
                <a:cs typeface="Helvetica Neue Thin"/>
              </a:rPr>
              <a:t>h</a:t>
            </a:r>
            <a:r>
              <a:rPr lang="en-US" sz="2800" dirty="0">
                <a:latin typeface="Helvetica Neue Thin"/>
                <a:cs typeface="Helvetica Neue Thin"/>
              </a:rPr>
              <a:t>&gt;</a:t>
            </a:r>
            <a:r>
              <a:rPr lang="en-US" sz="2800" baseline="-25000" dirty="0">
                <a:latin typeface="Helvetica Neue Thin"/>
                <a:cs typeface="Helvetica Neue Thin"/>
              </a:rPr>
              <a:t> </a:t>
            </a:r>
            <a:r>
              <a:rPr lang="en-US" sz="2800" dirty="0">
                <a:latin typeface="Helvetica Neue Thin"/>
                <a:cs typeface="Helvetica Neue Thin"/>
              </a:rPr>
              <a:t>= </a:t>
            </a:r>
            <a:r>
              <a:rPr lang="en-US" sz="2800" dirty="0" smtClean="0">
                <a:latin typeface="Helvetica Neue Thin"/>
                <a:cs typeface="Helvetica Neue Thin"/>
              </a:rPr>
              <a:t>10</a:t>
            </a:r>
            <a:r>
              <a:rPr lang="en-US" sz="2800" baseline="30000" dirty="0" smtClean="0">
                <a:latin typeface="Helvetica Neue Thin"/>
                <a:cs typeface="Helvetica Neue Thin"/>
              </a:rPr>
              <a:t>12.2±0.2  </a:t>
            </a:r>
            <a:r>
              <a:rPr lang="en-US" sz="2800" dirty="0">
                <a:latin typeface="Helvetica Neue Thin"/>
                <a:cs typeface="Helvetica Neue Thin"/>
              </a:rPr>
              <a:t>M</a:t>
            </a:r>
            <a:r>
              <a:rPr lang="en-US" sz="2800" baseline="-25000" dirty="0">
                <a:latin typeface="Wingdings"/>
                <a:ea typeface="Wingdings"/>
                <a:cs typeface="Wingdings"/>
                <a:sym typeface="Wingdings"/>
              </a:rPr>
              <a:t></a:t>
            </a:r>
          </a:p>
          <a:p>
            <a:pPr marL="0" indent="0">
              <a:buNone/>
            </a:pPr>
            <a:endParaRPr lang="en-US" dirty="0">
              <a:latin typeface="Helvetica Neue Thin"/>
              <a:cs typeface="Helvetica Neue Thin"/>
            </a:endParaRPr>
          </a:p>
        </p:txBody>
      </p:sp>
      <p:sp>
        <p:nvSpPr>
          <p:cNvPr id="6" name="Title 1"/>
          <p:cNvSpPr>
            <a:spLocks noGrp="1"/>
          </p:cNvSpPr>
          <p:nvPr>
            <p:ph type="title"/>
          </p:nvPr>
        </p:nvSpPr>
        <p:spPr/>
        <p:txBody>
          <a:bodyPr/>
          <a:lstStyle/>
          <a:p>
            <a:r>
              <a:rPr lang="en-US" dirty="0" smtClean="0">
                <a:latin typeface="Helvetica Neue Thin"/>
                <a:cs typeface="Helvetica Neue Thin"/>
              </a:rPr>
              <a:t>Average Halo Masses</a:t>
            </a:r>
            <a:endParaRPr lang="en-US" dirty="0">
              <a:latin typeface="Helvetica Neue Thin"/>
              <a:cs typeface="Helvetica Neue Thin"/>
            </a:endParaRPr>
          </a:p>
        </p:txBody>
      </p:sp>
      <p:sp>
        <p:nvSpPr>
          <p:cNvPr id="5" name="Rectangle 4"/>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3"/>
          <a:srcRect t="2682"/>
          <a:stretch/>
        </p:blipFill>
        <p:spPr>
          <a:xfrm>
            <a:off x="2599323" y="1689829"/>
            <a:ext cx="3441700" cy="3381793"/>
          </a:xfrm>
          <a:prstGeom prst="rect">
            <a:avLst/>
          </a:prstGeom>
        </p:spPr>
      </p:pic>
      <p:cxnSp>
        <p:nvCxnSpPr>
          <p:cNvPr id="15" name="Straight Connector 14"/>
          <p:cNvCxnSpPr/>
          <p:nvPr/>
        </p:nvCxnSpPr>
        <p:spPr>
          <a:xfrm>
            <a:off x="3086214" y="3464777"/>
            <a:ext cx="114300"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086208" y="3163931"/>
            <a:ext cx="11430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3064068" y="3172398"/>
            <a:ext cx="162927" cy="159360"/>
          </a:xfrm>
          <a:prstGeom prst="ellipse">
            <a:avLst/>
          </a:prstGeom>
          <a:solidFill>
            <a:srgbClr val="FF0000"/>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z</a:t>
            </a:r>
            <a:endParaRPr lang="en-US" dirty="0"/>
          </a:p>
        </p:txBody>
      </p:sp>
      <p:sp>
        <p:nvSpPr>
          <p:cNvPr id="18" name="Rectangle 17"/>
          <p:cNvSpPr/>
          <p:nvPr/>
        </p:nvSpPr>
        <p:spPr>
          <a:xfrm rot="16200000">
            <a:off x="1901186" y="3031599"/>
            <a:ext cx="1472474" cy="338554"/>
          </a:xfrm>
          <a:prstGeom prst="rect">
            <a:avLst/>
          </a:prstGeom>
          <a:solidFill>
            <a:srgbClr val="FFFFFF"/>
          </a:solidFill>
        </p:spPr>
        <p:txBody>
          <a:bodyPr wrap="none">
            <a:spAutoFit/>
          </a:bodyPr>
          <a:lstStyle/>
          <a:p>
            <a:r>
              <a:rPr lang="en-US" sz="1600" dirty="0">
                <a:latin typeface="Helvetica Neue Thin"/>
                <a:cs typeface="Helvetica Neue Thin"/>
              </a:rPr>
              <a:t>Log M</a:t>
            </a:r>
            <a:r>
              <a:rPr lang="en-US" sz="1600" baseline="-25000" dirty="0">
                <a:latin typeface="Helvetica Neue Thin"/>
                <a:cs typeface="Helvetica Neue Thin"/>
              </a:rPr>
              <a:t>h</a:t>
            </a:r>
            <a:r>
              <a:rPr lang="en-US" sz="1600" dirty="0">
                <a:latin typeface="Helvetica Neue Thin"/>
                <a:cs typeface="Helvetica Neue Thin"/>
              </a:rPr>
              <a:t> (M</a:t>
            </a:r>
            <a:r>
              <a:rPr lang="en-US" sz="1600" baseline="-25000" dirty="0">
                <a:latin typeface="Wingdings"/>
                <a:ea typeface="Wingdings"/>
                <a:cs typeface="Wingdings"/>
                <a:sym typeface="Wingdings"/>
              </a:rPr>
              <a:t></a:t>
            </a:r>
            <a:r>
              <a:rPr lang="en-US" sz="1600" dirty="0">
                <a:latin typeface="Helvetica Neue Thin"/>
                <a:cs typeface="Helvetica Neue Thin"/>
              </a:rPr>
              <a:t>h</a:t>
            </a:r>
            <a:r>
              <a:rPr lang="en-US" sz="1600" baseline="30000" dirty="0">
                <a:latin typeface="Helvetica Neue Thin"/>
                <a:cs typeface="Helvetica Neue Thin"/>
              </a:rPr>
              <a:t>-1</a:t>
            </a:r>
            <a:r>
              <a:rPr lang="en-US" sz="1600" dirty="0">
                <a:latin typeface="Helvetica Neue Thin"/>
                <a:cs typeface="Helvetica Neue Thin"/>
              </a:rPr>
              <a:t>)</a:t>
            </a:r>
            <a:r>
              <a:rPr lang="en-US" sz="1600" baseline="-25000" dirty="0">
                <a:latin typeface="Helvetica Neue Thin"/>
                <a:cs typeface="Helvetica Neue Thin"/>
              </a:rPr>
              <a:t> </a:t>
            </a:r>
            <a:endParaRPr lang="en-US" sz="1600" dirty="0">
              <a:latin typeface="Helvetica Neue Thin"/>
              <a:cs typeface="Helvetica Neue Thin"/>
            </a:endParaRPr>
          </a:p>
        </p:txBody>
      </p:sp>
      <p:sp>
        <p:nvSpPr>
          <p:cNvPr id="19" name="TextBox 18"/>
          <p:cNvSpPr txBox="1"/>
          <p:nvPr/>
        </p:nvSpPr>
        <p:spPr>
          <a:xfrm>
            <a:off x="4320173" y="4768995"/>
            <a:ext cx="274434" cy="338554"/>
          </a:xfrm>
          <a:prstGeom prst="rect">
            <a:avLst/>
          </a:prstGeom>
          <a:solidFill>
            <a:srgbClr val="FFFFFF"/>
          </a:solidFill>
        </p:spPr>
        <p:txBody>
          <a:bodyPr wrap="none" rtlCol="0">
            <a:spAutoFit/>
          </a:bodyPr>
          <a:lstStyle/>
          <a:p>
            <a:r>
              <a:rPr lang="en-US" sz="1600" dirty="0" smtClean="0">
                <a:latin typeface="Helvetica Neue Thin"/>
                <a:cs typeface="Helvetica Neue Thin"/>
              </a:rPr>
              <a:t>z</a:t>
            </a:r>
            <a:endParaRPr lang="en-US" sz="1600" dirty="0">
              <a:latin typeface="Helvetica Neue Thin"/>
              <a:cs typeface="Helvetica Neue Thin"/>
            </a:endParaRPr>
          </a:p>
        </p:txBody>
      </p:sp>
      <p:cxnSp>
        <p:nvCxnSpPr>
          <p:cNvPr id="16" name="Straight Connector 15"/>
          <p:cNvCxnSpPr/>
          <p:nvPr/>
        </p:nvCxnSpPr>
        <p:spPr>
          <a:xfrm>
            <a:off x="3141239" y="3473244"/>
            <a:ext cx="0" cy="266274"/>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086214" y="3718352"/>
            <a:ext cx="114300"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3063089" y="3516656"/>
            <a:ext cx="162927" cy="159360"/>
          </a:xfrm>
          <a:prstGeom prst="ellipse">
            <a:avLst/>
          </a:prstGeom>
          <a:solidFill>
            <a:srgbClr val="0000FF"/>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z</a:t>
            </a:r>
            <a:endParaRPr lang="en-US" dirty="0"/>
          </a:p>
        </p:txBody>
      </p:sp>
      <p:cxnSp>
        <p:nvCxnSpPr>
          <p:cNvPr id="21" name="Straight Connector 20"/>
          <p:cNvCxnSpPr/>
          <p:nvPr/>
        </p:nvCxnSpPr>
        <p:spPr>
          <a:xfrm>
            <a:off x="3086208" y="3350030"/>
            <a:ext cx="114300" cy="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
        <p:nvSpPr>
          <p:cNvPr id="24" name="Isosceles Triangle 23"/>
          <p:cNvSpPr/>
          <p:nvPr/>
        </p:nvSpPr>
        <p:spPr>
          <a:xfrm>
            <a:off x="4203700" y="3185551"/>
            <a:ext cx="98214" cy="84667"/>
          </a:xfrm>
          <a:prstGeom prst="triangle">
            <a:avLst/>
          </a:prstGeom>
          <a:solidFill>
            <a:srgbClr val="FF0000">
              <a:alpha val="68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Isosceles Triangle 24"/>
          <p:cNvSpPr/>
          <p:nvPr/>
        </p:nvSpPr>
        <p:spPr>
          <a:xfrm>
            <a:off x="4203700" y="3420499"/>
            <a:ext cx="98214" cy="84667"/>
          </a:xfrm>
          <a:prstGeom prst="triangle">
            <a:avLst/>
          </a:prstGeom>
          <a:solidFill>
            <a:srgbClr val="000090">
              <a:alpha val="56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6" name="Straight Connector 25"/>
          <p:cNvCxnSpPr/>
          <p:nvPr/>
        </p:nvCxnSpPr>
        <p:spPr>
          <a:xfrm>
            <a:off x="4254502" y="3149566"/>
            <a:ext cx="0" cy="177798"/>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4258737" y="3388742"/>
            <a:ext cx="420" cy="14182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H="1">
            <a:off x="4203700" y="3149566"/>
            <a:ext cx="82548" cy="0"/>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flipH="1">
            <a:off x="4216400" y="3321016"/>
            <a:ext cx="82548" cy="0"/>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flipH="1">
            <a:off x="4207939" y="3388742"/>
            <a:ext cx="97363" cy="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flipH="1">
            <a:off x="4207939" y="3528442"/>
            <a:ext cx="97363" cy="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4286248" y="4353628"/>
            <a:ext cx="1595309" cy="276999"/>
          </a:xfrm>
          <a:prstGeom prst="rect">
            <a:avLst/>
          </a:prstGeom>
          <a:solidFill>
            <a:srgbClr val="FFFFFF"/>
          </a:solidFill>
        </p:spPr>
        <p:txBody>
          <a:bodyPr wrap="none" rtlCol="0">
            <a:spAutoFit/>
          </a:bodyPr>
          <a:lstStyle/>
          <a:p>
            <a:r>
              <a:rPr lang="en-US" sz="1200" dirty="0" err="1" smtClean="0">
                <a:latin typeface="Helvetica Neue Thin"/>
                <a:cs typeface="Helvetica Neue Thin"/>
              </a:rPr>
              <a:t>DiPompeo</a:t>
            </a:r>
            <a:r>
              <a:rPr lang="en-US" sz="1200" dirty="0" smtClean="0">
                <a:latin typeface="Helvetica Neue Thin"/>
                <a:cs typeface="Helvetica Neue Thin"/>
              </a:rPr>
              <a:t> et al. 2017</a:t>
            </a:r>
            <a:endParaRPr lang="en-US" sz="1200" dirty="0">
              <a:latin typeface="Helvetica Neue Thin"/>
              <a:cs typeface="Helvetica Neue Thin"/>
            </a:endParaRPr>
          </a:p>
        </p:txBody>
      </p:sp>
      <p:sp>
        <p:nvSpPr>
          <p:cNvPr id="34" name="Isosceles Triangle 33"/>
          <p:cNvSpPr/>
          <p:nvPr/>
        </p:nvSpPr>
        <p:spPr>
          <a:xfrm>
            <a:off x="4203700" y="4461899"/>
            <a:ext cx="98214" cy="84667"/>
          </a:xfrm>
          <a:prstGeom prst="triangle">
            <a:avLst/>
          </a:prstGeom>
          <a:solidFill>
            <a:schemeClr val="tx1">
              <a:alpha val="56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9637461"/>
      </p:ext>
    </p:extLst>
  </p:cSld>
  <p:clrMapOvr>
    <a:masterClrMapping/>
  </p:clrMapOvr>
  <mc:AlternateContent xmlns:mc="http://schemas.openxmlformats.org/markup-compatibility/2006">
    <mc:Choice xmlns:p14="http://schemas.microsoft.com/office/powerpoint/2010/main" Requires="p14">
      <p:transition spd="slow" p14:dur="2000" advTm="36579"/>
    </mc:Choice>
    <mc:Fallback>
      <p:transition xmlns:p14="http://schemas.microsoft.com/office/powerpoint/2010/main" spd="slow" advTm="36579"/>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Neue Thin"/>
                <a:cs typeface="Helvetica Neue Thin"/>
              </a:rPr>
              <a:t>(Preliminary) Conclusions</a:t>
            </a:r>
            <a:endParaRPr lang="en-US" dirty="0">
              <a:latin typeface="Helvetica Neue Thin"/>
              <a:cs typeface="Helvetica Neue Thin"/>
            </a:endParaRPr>
          </a:p>
        </p:txBody>
      </p:sp>
      <p:sp>
        <p:nvSpPr>
          <p:cNvPr id="3" name="Content Placeholder 2"/>
          <p:cNvSpPr>
            <a:spLocks noGrp="1"/>
          </p:cNvSpPr>
          <p:nvPr>
            <p:ph idx="1"/>
          </p:nvPr>
        </p:nvSpPr>
        <p:spPr/>
        <p:txBody>
          <a:bodyPr>
            <a:normAutofit fontScale="92500" lnSpcReduction="20000"/>
          </a:bodyPr>
          <a:lstStyle/>
          <a:p>
            <a:r>
              <a:rPr lang="en-US" dirty="0" smtClean="0">
                <a:latin typeface="Helvetica Neue Thin"/>
                <a:cs typeface="Helvetica Neue Thin"/>
              </a:rPr>
              <a:t>Local x-ray AGN (L</a:t>
            </a:r>
            <a:r>
              <a:rPr lang="en-US" baseline="-25000" dirty="0" smtClean="0">
                <a:latin typeface="Helvetica Neue Thin"/>
                <a:cs typeface="Helvetica Neue Thin"/>
              </a:rPr>
              <a:t>bol</a:t>
            </a:r>
            <a:r>
              <a:rPr lang="en-US" dirty="0" smtClean="0">
                <a:latin typeface="Helvetica Neue Thin"/>
                <a:cs typeface="Helvetica Neue Thin"/>
              </a:rPr>
              <a:t> ~ 10</a:t>
            </a:r>
            <a:r>
              <a:rPr lang="en-US" baseline="30000" dirty="0" smtClean="0">
                <a:latin typeface="Helvetica Neue Thin"/>
                <a:cs typeface="Helvetica Neue Thin"/>
              </a:rPr>
              <a:t>44.7</a:t>
            </a:r>
            <a:r>
              <a:rPr lang="en-US" dirty="0" smtClean="0">
                <a:latin typeface="Helvetica Neue Thin"/>
                <a:cs typeface="Helvetica Neue Thin"/>
              </a:rPr>
              <a:t> ergs/s) live in DM halos of mass M</a:t>
            </a:r>
            <a:r>
              <a:rPr lang="en-US" baseline="-25000" dirty="0" smtClean="0">
                <a:latin typeface="Helvetica Neue Thin"/>
                <a:cs typeface="Helvetica Neue Thin"/>
              </a:rPr>
              <a:t>h</a:t>
            </a:r>
            <a:r>
              <a:rPr lang="en-US" dirty="0" smtClean="0">
                <a:latin typeface="Helvetica Neue Thin"/>
                <a:cs typeface="Helvetica Neue Thin"/>
              </a:rPr>
              <a:t>~10</a:t>
            </a:r>
            <a:r>
              <a:rPr lang="en-US" baseline="30000" dirty="0" smtClean="0">
                <a:latin typeface="Helvetica Neue Thin"/>
                <a:cs typeface="Helvetica Neue Thin"/>
              </a:rPr>
              <a:t>12.8</a:t>
            </a:r>
            <a:r>
              <a:rPr lang="en-US" dirty="0" smtClean="0">
                <a:latin typeface="Helvetica Neue Thin"/>
                <a:cs typeface="Helvetica Neue Thin"/>
              </a:rPr>
              <a:t> M</a:t>
            </a:r>
            <a:r>
              <a:rPr lang="en-US" baseline="-25000" dirty="0" smtClean="0">
                <a:latin typeface="Wingdings"/>
                <a:ea typeface="Wingdings"/>
                <a:cs typeface="Wingdings"/>
                <a:sym typeface="Wingdings"/>
              </a:rPr>
              <a:t></a:t>
            </a:r>
          </a:p>
          <a:p>
            <a:endParaRPr lang="en-US" baseline="-25000" dirty="0">
              <a:latin typeface="Wingdings"/>
              <a:ea typeface="Wingdings"/>
              <a:cs typeface="Wingdings"/>
              <a:sym typeface="Wingdings"/>
            </a:endParaRPr>
          </a:p>
          <a:p>
            <a:r>
              <a:rPr lang="en-US" dirty="0" smtClean="0">
                <a:latin typeface="Helvetica Neue Thin"/>
                <a:cs typeface="Helvetica Neue Thin"/>
              </a:rPr>
              <a:t>AGN fraction decreases with halo mass?</a:t>
            </a:r>
          </a:p>
          <a:p>
            <a:endParaRPr lang="en-US" dirty="0">
              <a:latin typeface="Helvetica Neue Thin"/>
              <a:cs typeface="Helvetica Neue Thin"/>
            </a:endParaRPr>
          </a:p>
          <a:p>
            <a:r>
              <a:rPr lang="en-US" dirty="0" smtClean="0">
                <a:latin typeface="Helvetica Neue Thin"/>
                <a:cs typeface="Helvetica Neue Thin"/>
              </a:rPr>
              <a:t>Obscured AGN tend to live in more dense environments than unobscured AGN</a:t>
            </a:r>
          </a:p>
          <a:p>
            <a:pPr lvl="1"/>
            <a:endParaRPr lang="en-US" dirty="0">
              <a:latin typeface="Helvetica Neue Thin"/>
              <a:cs typeface="Helvetica Neue Thin"/>
            </a:endParaRPr>
          </a:p>
          <a:p>
            <a:r>
              <a:rPr lang="en-US" dirty="0" smtClean="0">
                <a:latin typeface="Helvetica Neue Thin"/>
                <a:cs typeface="Helvetica Neue Thin"/>
              </a:rPr>
              <a:t>Next: </a:t>
            </a:r>
          </a:p>
          <a:p>
            <a:pPr lvl="1"/>
            <a:r>
              <a:rPr lang="en-US" dirty="0" smtClean="0">
                <a:latin typeface="Helvetica Neue Thin"/>
                <a:cs typeface="Helvetica Neue Thin"/>
              </a:rPr>
              <a:t>environment vs. black hole mass, accretion rate</a:t>
            </a:r>
          </a:p>
          <a:p>
            <a:pPr lvl="1"/>
            <a:r>
              <a:rPr lang="en-US" dirty="0" smtClean="0">
                <a:latin typeface="Helvetica Neue Thin"/>
                <a:cs typeface="Helvetica Neue Thin"/>
              </a:rPr>
              <a:t>High-z measurements with Stripe 82X</a:t>
            </a:r>
            <a:endParaRPr lang="en-US" dirty="0">
              <a:latin typeface="Helvetica Neue Thin"/>
              <a:cs typeface="Helvetica Neue Thin"/>
            </a:endParaRPr>
          </a:p>
          <a:p>
            <a:pPr lvl="1"/>
            <a:endParaRPr lang="en-US" dirty="0" smtClean="0">
              <a:latin typeface="Helvetica Neue Thin"/>
              <a:cs typeface="Helvetica Neue Thin"/>
            </a:endParaRPr>
          </a:p>
          <a:p>
            <a:endParaRPr lang="en-US" dirty="0">
              <a:latin typeface="Helvetica Neue Thin"/>
              <a:cs typeface="Helvetica Neue Thin"/>
            </a:endParaRPr>
          </a:p>
        </p:txBody>
      </p:sp>
      <p:sp>
        <p:nvSpPr>
          <p:cNvPr id="5" name="Rectangle 4"/>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9537833"/>
      </p:ext>
    </p:extLst>
  </p:cSld>
  <p:clrMapOvr>
    <a:masterClrMapping/>
  </p:clrMapOvr>
  <mc:AlternateContent xmlns:mc="http://schemas.openxmlformats.org/markup-compatibility/2006">
    <mc:Choice xmlns:p14="http://schemas.microsoft.com/office/powerpoint/2010/main" Requires="p14">
      <p:transition spd="slow" p14:dur="2000" advTm="62560"/>
    </mc:Choice>
    <mc:Fallback>
      <p:transition xmlns:p14="http://schemas.microsoft.com/office/powerpoint/2010/main" spd="slow" advTm="62560"/>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234456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11"/>
          <p:cNvSpPr>
            <a:spLocks noGrp="1"/>
          </p:cNvSpPr>
          <p:nvPr>
            <p:ph idx="1"/>
          </p:nvPr>
        </p:nvSpPr>
        <p:spPr>
          <a:xfrm>
            <a:off x="457200" y="1600200"/>
            <a:ext cx="8229600" cy="4660900"/>
          </a:xfrm>
        </p:spPr>
        <p:txBody>
          <a:bodyPr>
            <a:normAutofit/>
          </a:bodyPr>
          <a:lstStyle/>
          <a:p>
            <a:endParaRPr lang="en-US" dirty="0" smtClean="0"/>
          </a:p>
          <a:p>
            <a:endParaRPr lang="en-US" dirty="0"/>
          </a:p>
          <a:p>
            <a:endParaRPr lang="en-US" dirty="0" smtClean="0"/>
          </a:p>
          <a:p>
            <a:endParaRPr lang="en-US" dirty="0"/>
          </a:p>
          <a:p>
            <a:endParaRPr lang="en-US" dirty="0" smtClean="0"/>
          </a:p>
          <a:p>
            <a:endParaRPr lang="en-US" dirty="0"/>
          </a:p>
          <a:p>
            <a:pPr marL="0" indent="0" algn="ctr">
              <a:buNone/>
            </a:pPr>
            <a:endParaRPr lang="en-US" sz="2800" dirty="0" smtClean="0">
              <a:latin typeface="Helvetica Neue Thin"/>
              <a:cs typeface="Helvetica Neue Thin"/>
            </a:endParaRPr>
          </a:p>
          <a:p>
            <a:pPr marL="0" indent="0" algn="ctr">
              <a:buNone/>
            </a:pPr>
            <a:endParaRPr lang="en-US" sz="2800" dirty="0" smtClean="0">
              <a:latin typeface="Helvetica Neue Thin"/>
              <a:cs typeface="Helvetica Neue Thin"/>
            </a:endParaRPr>
          </a:p>
          <a:p>
            <a:pPr marL="0" indent="0" algn="ctr">
              <a:buNone/>
            </a:pPr>
            <a:r>
              <a:rPr lang="en-US" sz="2800" dirty="0" smtClean="0">
                <a:latin typeface="Helvetica Neue Thin"/>
                <a:cs typeface="Helvetica Neue Thin"/>
              </a:rPr>
              <a:t>Galaxy HOD / AGN HOD</a:t>
            </a:r>
            <a:endParaRPr lang="en-US" sz="2800" baseline="-25000" dirty="0">
              <a:latin typeface="Wingdings"/>
              <a:ea typeface="Wingdings"/>
              <a:cs typeface="Wingdings"/>
              <a:sym typeface="Wingdings"/>
            </a:endParaRPr>
          </a:p>
          <a:p>
            <a:pPr marL="0" indent="0">
              <a:buNone/>
            </a:pPr>
            <a:endParaRPr lang="en-US" dirty="0">
              <a:latin typeface="Helvetica Neue Thin"/>
              <a:cs typeface="Helvetica Neue Thin"/>
            </a:endParaRPr>
          </a:p>
        </p:txBody>
      </p:sp>
      <p:sp>
        <p:nvSpPr>
          <p:cNvPr id="6" name="Title 1"/>
          <p:cNvSpPr>
            <a:spLocks noGrp="1"/>
          </p:cNvSpPr>
          <p:nvPr>
            <p:ph type="title"/>
          </p:nvPr>
        </p:nvSpPr>
        <p:spPr/>
        <p:txBody>
          <a:bodyPr/>
          <a:lstStyle/>
          <a:p>
            <a:r>
              <a:rPr lang="en-US" dirty="0" smtClean="0">
                <a:latin typeface="Helvetica Neue Thin"/>
                <a:cs typeface="Helvetica Neue Thin"/>
              </a:rPr>
              <a:t>AGN Fraction</a:t>
            </a:r>
            <a:endParaRPr lang="en-US" dirty="0">
              <a:latin typeface="Helvetica Neue Thin"/>
              <a:cs typeface="Helvetica Neue Thin"/>
            </a:endParaRPr>
          </a:p>
        </p:txBody>
      </p:sp>
      <p:sp>
        <p:nvSpPr>
          <p:cNvPr id="5" name="Rectangle 4"/>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 name="Group 2"/>
          <p:cNvGrpSpPr/>
          <p:nvPr/>
        </p:nvGrpSpPr>
        <p:grpSpPr>
          <a:xfrm>
            <a:off x="1843673" y="1701800"/>
            <a:ext cx="5130800" cy="3520049"/>
            <a:chOff x="1866900" y="1701800"/>
            <a:chExt cx="5130800" cy="3520049"/>
          </a:xfrm>
        </p:grpSpPr>
        <p:pic>
          <p:nvPicPr>
            <p:cNvPr id="2" name="Picture 1"/>
            <p:cNvPicPr>
              <a:picLocks noChangeAspect="1"/>
            </p:cNvPicPr>
            <p:nvPr/>
          </p:nvPicPr>
          <p:blipFill rotWithShape="1">
            <a:blip r:embed="rId3"/>
            <a:srcRect t="4992" r="6481"/>
            <a:stretch/>
          </p:blipFill>
          <p:spPr>
            <a:xfrm>
              <a:off x="1866900" y="1701800"/>
              <a:ext cx="5130800" cy="3475038"/>
            </a:xfrm>
            <a:prstGeom prst="rect">
              <a:avLst/>
            </a:prstGeom>
          </p:spPr>
        </p:pic>
        <p:sp>
          <p:nvSpPr>
            <p:cNvPr id="18" name="Rectangle 17"/>
            <p:cNvSpPr/>
            <p:nvPr/>
          </p:nvSpPr>
          <p:spPr>
            <a:xfrm rot="16200000">
              <a:off x="1370924" y="3133199"/>
              <a:ext cx="1330506" cy="338554"/>
            </a:xfrm>
            <a:prstGeom prst="rect">
              <a:avLst/>
            </a:prstGeom>
            <a:solidFill>
              <a:srgbClr val="FFFFFF"/>
            </a:solidFill>
          </p:spPr>
          <p:txBody>
            <a:bodyPr wrap="none">
              <a:spAutoFit/>
            </a:bodyPr>
            <a:lstStyle/>
            <a:p>
              <a:r>
                <a:rPr lang="en-US" sz="1600" dirty="0" smtClean="0">
                  <a:latin typeface="Helvetica Neue Thin"/>
                  <a:cs typeface="Helvetica Neue Thin"/>
                </a:rPr>
                <a:t>AGN Fraction</a:t>
              </a:r>
              <a:endParaRPr lang="en-US" sz="1600" dirty="0">
                <a:latin typeface="Helvetica Neue Thin"/>
                <a:cs typeface="Helvetica Neue Thin"/>
              </a:endParaRPr>
            </a:p>
          </p:txBody>
        </p:sp>
        <p:sp>
          <p:nvSpPr>
            <p:cNvPr id="19" name="TextBox 18"/>
            <p:cNvSpPr txBox="1"/>
            <p:nvPr/>
          </p:nvSpPr>
          <p:spPr>
            <a:xfrm>
              <a:off x="4409073" y="4883295"/>
              <a:ext cx="428322" cy="338554"/>
            </a:xfrm>
            <a:prstGeom prst="rect">
              <a:avLst/>
            </a:prstGeom>
            <a:solidFill>
              <a:srgbClr val="FFFFFF"/>
            </a:solidFill>
          </p:spPr>
          <p:txBody>
            <a:bodyPr wrap="none" rtlCol="0">
              <a:spAutoFit/>
            </a:bodyPr>
            <a:lstStyle/>
            <a:p>
              <a:r>
                <a:rPr lang="en-US" sz="1600" dirty="0" smtClean="0">
                  <a:latin typeface="Helvetica Neue Thin"/>
                  <a:cs typeface="Helvetica Neue Thin"/>
                </a:rPr>
                <a:t>M</a:t>
              </a:r>
              <a:r>
                <a:rPr lang="en-US" sz="1600" baseline="-25000" dirty="0" smtClean="0">
                  <a:latin typeface="Helvetica Neue Thin"/>
                  <a:cs typeface="Helvetica Neue Thin"/>
                </a:rPr>
                <a:t>h</a:t>
              </a:r>
              <a:endParaRPr lang="en-US" sz="1600" dirty="0">
                <a:latin typeface="Helvetica Neue Thin"/>
                <a:cs typeface="Helvetica Neue Thin"/>
              </a:endParaRPr>
            </a:p>
          </p:txBody>
        </p:sp>
      </p:grpSp>
    </p:spTree>
    <p:extLst>
      <p:ext uri="{BB962C8B-B14F-4D97-AF65-F5344CB8AC3E}">
        <p14:creationId xmlns:p14="http://schemas.microsoft.com/office/powerpoint/2010/main" val="3789459335"/>
      </p:ext>
    </p:extLst>
  </p:cSld>
  <p:clrMapOvr>
    <a:masterClrMapping/>
  </p:clrMapOvr>
  <mc:AlternateContent xmlns:mc="http://schemas.openxmlformats.org/markup-compatibility/2006" xmlns:p14="http://schemas.microsoft.com/office/powerpoint/2010/main">
    <mc:Choice Requires="p14">
      <p:transition spd="slow" p14:dur="2000" advTm="36614"/>
    </mc:Choice>
    <mc:Fallback xmlns="">
      <p:transition xmlns:p14="http://schemas.microsoft.com/office/powerpoint/2010/main" spd="slow" advTm="36614"/>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Helvetica Neue Thin"/>
                <a:cs typeface="Helvetica Neue Thin"/>
              </a:rPr>
              <a:t>2-pt Correlation function</a:t>
            </a:r>
          </a:p>
        </p:txBody>
      </p:sp>
      <p:sp>
        <p:nvSpPr>
          <p:cNvPr id="5" name="Content Placeholder 4"/>
          <p:cNvSpPr>
            <a:spLocks noGrp="1"/>
          </p:cNvSpPr>
          <p:nvPr>
            <p:ph idx="1"/>
          </p:nvPr>
        </p:nvSpPr>
        <p:spPr/>
        <p:txBody>
          <a:bodyPr>
            <a:normAutofit lnSpcReduction="10000"/>
          </a:bodyPr>
          <a:lstStyle/>
          <a:p>
            <a:r>
              <a:rPr lang="en-US" dirty="0" err="1" smtClean="0">
                <a:latin typeface="Helvetica Neue Thin"/>
                <a:cs typeface="Helvetica Neue Thin"/>
              </a:rPr>
              <a:t>dP</a:t>
            </a:r>
            <a:r>
              <a:rPr lang="en-US" dirty="0" smtClean="0">
                <a:latin typeface="Helvetica Neue Thin"/>
                <a:cs typeface="Helvetica Neue Thin"/>
              </a:rPr>
              <a:t> = n</a:t>
            </a:r>
            <a:r>
              <a:rPr lang="en-US" baseline="30000" dirty="0" smtClean="0">
                <a:latin typeface="Helvetica Neue Thin"/>
                <a:cs typeface="Helvetica Neue Thin"/>
              </a:rPr>
              <a:t>2 </a:t>
            </a:r>
            <a:r>
              <a:rPr lang="en-US" dirty="0" smtClean="0">
                <a:latin typeface="Helvetica Neue Thin"/>
                <a:cs typeface="Helvetica Neue Thin"/>
              </a:rPr>
              <a:t>[ 1 + </a:t>
            </a:r>
            <a:r>
              <a:rPr lang="en-US" dirty="0" err="1" smtClean="0">
                <a:latin typeface="Helvetica Neue Thin"/>
                <a:cs typeface="Helvetica Neue Thin"/>
              </a:rPr>
              <a:t>ξ</a:t>
            </a:r>
            <a:r>
              <a:rPr lang="en-US" dirty="0" smtClean="0">
                <a:latin typeface="Helvetica Neue Thin"/>
                <a:cs typeface="Helvetica Neue Thin"/>
              </a:rPr>
              <a:t>(r) ] </a:t>
            </a:r>
            <a:r>
              <a:rPr lang="en-US" dirty="0">
                <a:latin typeface="Helvetica Neue Thin"/>
                <a:cs typeface="Helvetica Neue Thin"/>
              </a:rPr>
              <a:t>d</a:t>
            </a:r>
            <a:r>
              <a:rPr lang="en-US" dirty="0" smtClean="0">
                <a:latin typeface="Helvetica Neue Thin"/>
                <a:cs typeface="Helvetica Neue Thin"/>
              </a:rPr>
              <a:t>V</a:t>
            </a:r>
            <a:r>
              <a:rPr lang="en-US" baseline="-25000" dirty="0" smtClean="0">
                <a:latin typeface="Helvetica Neue Thin"/>
                <a:cs typeface="Helvetica Neue Thin"/>
              </a:rPr>
              <a:t>1 </a:t>
            </a:r>
            <a:r>
              <a:rPr lang="en-US" dirty="0">
                <a:latin typeface="Helvetica Neue Thin"/>
                <a:cs typeface="Helvetica Neue Thin"/>
              </a:rPr>
              <a:t>d</a:t>
            </a:r>
            <a:r>
              <a:rPr lang="en-US" dirty="0" smtClean="0">
                <a:latin typeface="Helvetica Neue Thin"/>
                <a:cs typeface="Helvetica Neue Thin"/>
              </a:rPr>
              <a:t>V</a:t>
            </a:r>
            <a:r>
              <a:rPr lang="en-US" baseline="-25000" dirty="0" smtClean="0">
                <a:latin typeface="Helvetica Neue Thin"/>
                <a:cs typeface="Helvetica Neue Thin"/>
              </a:rPr>
              <a:t>2</a:t>
            </a:r>
            <a:endParaRPr lang="en-US" dirty="0" smtClean="0">
              <a:latin typeface="Helvetica Neue Thin"/>
              <a:cs typeface="Helvetica Neue Thin"/>
            </a:endParaRPr>
          </a:p>
          <a:p>
            <a:endParaRPr lang="en-US" dirty="0" smtClean="0">
              <a:latin typeface="Helvetica Neue Thin"/>
              <a:cs typeface="Helvetica Neue Thin"/>
            </a:endParaRPr>
          </a:p>
          <a:p>
            <a:r>
              <a:rPr lang="en-US" dirty="0" smtClean="0">
                <a:latin typeface="Helvetica Neue Thin"/>
                <a:cs typeface="Helvetica Neue Thin"/>
              </a:rPr>
              <a:t>Estimator:</a:t>
            </a:r>
          </a:p>
          <a:p>
            <a:pPr marL="0" indent="0">
              <a:buNone/>
            </a:pPr>
            <a:r>
              <a:rPr lang="en-US" sz="2800" dirty="0" smtClean="0">
                <a:latin typeface="Helvetica Neue Thin"/>
                <a:cs typeface="Helvetica Neue Thin"/>
              </a:rPr>
              <a:t>	</a:t>
            </a:r>
            <a:r>
              <a:rPr lang="en-US" sz="2800" dirty="0" err="1" smtClean="0">
                <a:latin typeface="Helvetica Neue Thin"/>
                <a:cs typeface="Helvetica Neue Thin"/>
              </a:rPr>
              <a:t>ξ</a:t>
            </a:r>
            <a:r>
              <a:rPr lang="en-US" sz="2800" dirty="0" smtClean="0">
                <a:latin typeface="Helvetica Neue Thin"/>
                <a:cs typeface="Helvetica Neue Thin"/>
              </a:rPr>
              <a:t>(r) =  </a:t>
            </a:r>
            <a:r>
              <a:rPr lang="en-US" sz="2800" dirty="0">
                <a:latin typeface="Helvetica Neue Thin"/>
                <a:cs typeface="Helvetica Neue Thin"/>
              </a:rPr>
              <a:t>(DD</a:t>
            </a:r>
            <a:r>
              <a:rPr lang="en-US" sz="2800" dirty="0" smtClean="0">
                <a:latin typeface="Helvetica Neue Thin"/>
                <a:cs typeface="Helvetica Neue Thin"/>
              </a:rPr>
              <a:t>-2DR</a:t>
            </a:r>
            <a:r>
              <a:rPr lang="en-US" sz="2800" dirty="0">
                <a:latin typeface="Helvetica Neue Thin"/>
                <a:cs typeface="Helvetica Neue Thin"/>
              </a:rPr>
              <a:t>+RR)/RR</a:t>
            </a:r>
          </a:p>
          <a:p>
            <a:pPr lvl="1"/>
            <a:r>
              <a:rPr lang="en-US" sz="2000" dirty="0" smtClean="0">
                <a:latin typeface="Helvetica Neue Thin"/>
                <a:cs typeface="Helvetica Neue Thin"/>
              </a:rPr>
              <a:t>DD: # data pairs</a:t>
            </a:r>
          </a:p>
          <a:p>
            <a:pPr lvl="1"/>
            <a:r>
              <a:rPr lang="en-US" sz="2000" dirty="0" smtClean="0">
                <a:latin typeface="Helvetica Neue Thin"/>
                <a:cs typeface="Helvetica Neue Thin"/>
              </a:rPr>
              <a:t>RR: # random pairs</a:t>
            </a:r>
          </a:p>
          <a:p>
            <a:pPr lvl="1"/>
            <a:r>
              <a:rPr lang="en-US" sz="2000" dirty="0" smtClean="0">
                <a:latin typeface="Helvetica Neue Thin"/>
                <a:cs typeface="Helvetica Neue Thin"/>
              </a:rPr>
              <a:t>DR: # data-random pairs</a:t>
            </a:r>
          </a:p>
          <a:p>
            <a:endParaRPr lang="en-US" dirty="0" smtClean="0">
              <a:latin typeface="Helvetica Neue Thin"/>
              <a:cs typeface="Helvetica Neue Thin"/>
            </a:endParaRPr>
          </a:p>
          <a:p>
            <a:r>
              <a:rPr lang="en-US" dirty="0" smtClean="0">
                <a:latin typeface="Helvetica Neue Thin"/>
                <a:cs typeface="Helvetica Neue Thin"/>
              </a:rPr>
              <a:t>w</a:t>
            </a:r>
            <a:r>
              <a:rPr lang="en-US" baseline="-25000" dirty="0" smtClean="0">
                <a:latin typeface="Helvetica Neue Thin"/>
                <a:cs typeface="Helvetica Neue Thin"/>
              </a:rPr>
              <a:t>p</a:t>
            </a:r>
            <a:r>
              <a:rPr lang="en-US" dirty="0">
                <a:latin typeface="Helvetica Neue Thin"/>
                <a:cs typeface="Helvetica Neue Thin"/>
              </a:rPr>
              <a:t>(r</a:t>
            </a:r>
            <a:r>
              <a:rPr lang="en-US" baseline="-25000" dirty="0">
                <a:latin typeface="Helvetica Neue Thin"/>
                <a:cs typeface="Helvetica Neue Thin"/>
              </a:rPr>
              <a:t>p</a:t>
            </a:r>
            <a:r>
              <a:rPr lang="en-US" dirty="0">
                <a:latin typeface="Helvetica Neue Thin"/>
                <a:cs typeface="Helvetica Neue Thin"/>
              </a:rPr>
              <a:t>) </a:t>
            </a:r>
            <a:r>
              <a:rPr lang="en-US" dirty="0" smtClean="0">
                <a:latin typeface="Helvetica Neue Thin"/>
                <a:cs typeface="Helvetica Neue Thin"/>
              </a:rPr>
              <a:t> =  2   </a:t>
            </a:r>
            <a:r>
              <a:rPr lang="en-US" dirty="0" err="1" smtClean="0">
                <a:latin typeface="Helvetica Neue Thin"/>
                <a:cs typeface="Helvetica Neue Thin"/>
              </a:rPr>
              <a:t>ξ</a:t>
            </a:r>
            <a:r>
              <a:rPr lang="en-US" dirty="0">
                <a:latin typeface="Helvetica Neue Thin"/>
                <a:cs typeface="Helvetica Neue Thin"/>
              </a:rPr>
              <a:t>(</a:t>
            </a:r>
            <a:r>
              <a:rPr lang="en-US" dirty="0" smtClean="0">
                <a:latin typeface="Helvetica Neue Thin"/>
                <a:cs typeface="Helvetica Neue Thin"/>
              </a:rPr>
              <a:t>r</a:t>
            </a:r>
            <a:r>
              <a:rPr lang="en-US" baseline="-25000" dirty="0" smtClean="0">
                <a:latin typeface="Helvetica Neue Thin"/>
                <a:cs typeface="Helvetica Neue Thin"/>
              </a:rPr>
              <a:t>p</a:t>
            </a:r>
            <a:r>
              <a:rPr lang="en-US" dirty="0" smtClean="0">
                <a:latin typeface="Helvetica Neue Thin"/>
                <a:cs typeface="Helvetica Neue Thin"/>
              </a:rPr>
              <a:t>,π) dπ</a:t>
            </a:r>
            <a:endParaRPr lang="en-US" dirty="0">
              <a:latin typeface="Helvetica Neue Thin"/>
              <a:cs typeface="Helvetica Neue Thin"/>
            </a:endParaRPr>
          </a:p>
        </p:txBody>
      </p:sp>
      <p:pic>
        <p:nvPicPr>
          <p:cNvPr id="2" name="Picture 1"/>
          <p:cNvPicPr>
            <a:picLocks noChangeAspect="1"/>
          </p:cNvPicPr>
          <p:nvPr/>
        </p:nvPicPr>
        <p:blipFill>
          <a:blip r:embed="rId3"/>
          <a:stretch>
            <a:fillRect/>
          </a:stretch>
        </p:blipFill>
        <p:spPr>
          <a:xfrm>
            <a:off x="5805081" y="1807324"/>
            <a:ext cx="1239838" cy="884698"/>
          </a:xfrm>
          <a:prstGeom prst="rect">
            <a:avLst/>
          </a:prstGeom>
        </p:spPr>
      </p:pic>
      <p:pic>
        <p:nvPicPr>
          <p:cNvPr id="6" name="Picture 5"/>
          <p:cNvPicPr>
            <a:picLocks noChangeAspect="1"/>
          </p:cNvPicPr>
          <p:nvPr/>
        </p:nvPicPr>
        <p:blipFill>
          <a:blip r:embed="rId3"/>
          <a:stretch>
            <a:fillRect/>
          </a:stretch>
        </p:blipFill>
        <p:spPr>
          <a:xfrm>
            <a:off x="7548349" y="2113248"/>
            <a:ext cx="1239838" cy="884698"/>
          </a:xfrm>
          <a:prstGeom prst="rect">
            <a:avLst/>
          </a:prstGeom>
        </p:spPr>
      </p:pic>
      <p:sp>
        <p:nvSpPr>
          <p:cNvPr id="3" name="TextBox 2"/>
          <p:cNvSpPr txBox="1"/>
          <p:nvPr/>
        </p:nvSpPr>
        <p:spPr>
          <a:xfrm>
            <a:off x="7880009" y="2897228"/>
            <a:ext cx="740719" cy="738664"/>
          </a:xfrm>
          <a:prstGeom prst="rect">
            <a:avLst/>
          </a:prstGeom>
          <a:noFill/>
        </p:spPr>
        <p:txBody>
          <a:bodyPr wrap="square" rtlCol="0">
            <a:spAutoFit/>
          </a:bodyPr>
          <a:lstStyle/>
          <a:p>
            <a:pPr marL="0" lvl="1"/>
            <a:r>
              <a:rPr lang="en-US" sz="2400" dirty="0">
                <a:latin typeface="Helvetica"/>
                <a:cs typeface="Helvetica"/>
              </a:rPr>
              <a:t>d</a:t>
            </a:r>
            <a:r>
              <a:rPr lang="en-US" sz="2400" dirty="0" smtClean="0">
                <a:latin typeface="Helvetica"/>
                <a:cs typeface="Helvetica"/>
              </a:rPr>
              <a:t>V</a:t>
            </a:r>
            <a:r>
              <a:rPr lang="en-US" sz="2400" baseline="-25000" dirty="0" smtClean="0">
                <a:latin typeface="Helvetica"/>
                <a:cs typeface="Helvetica"/>
              </a:rPr>
              <a:t>2</a:t>
            </a:r>
            <a:endParaRPr lang="en-US" sz="2400" dirty="0" smtClean="0">
              <a:latin typeface="Helvetica"/>
              <a:cs typeface="Helvetica"/>
            </a:endParaRPr>
          </a:p>
          <a:p>
            <a:endParaRPr lang="en-US" dirty="0"/>
          </a:p>
        </p:txBody>
      </p:sp>
      <p:sp>
        <p:nvSpPr>
          <p:cNvPr id="7" name="TextBox 6"/>
          <p:cNvSpPr txBox="1"/>
          <p:nvPr/>
        </p:nvSpPr>
        <p:spPr>
          <a:xfrm>
            <a:off x="6014405" y="2527896"/>
            <a:ext cx="740719" cy="738664"/>
          </a:xfrm>
          <a:prstGeom prst="rect">
            <a:avLst/>
          </a:prstGeom>
          <a:noFill/>
        </p:spPr>
        <p:txBody>
          <a:bodyPr wrap="square" rtlCol="0">
            <a:spAutoFit/>
          </a:bodyPr>
          <a:lstStyle/>
          <a:p>
            <a:pPr marL="0" lvl="1"/>
            <a:r>
              <a:rPr lang="en-US" sz="2400" dirty="0" smtClean="0">
                <a:latin typeface="Helvetica"/>
                <a:cs typeface="Helvetica"/>
              </a:rPr>
              <a:t>dV</a:t>
            </a:r>
            <a:r>
              <a:rPr lang="en-US" sz="2400" baseline="-25000" dirty="0" smtClean="0">
                <a:latin typeface="Helvetica"/>
                <a:cs typeface="Helvetica"/>
              </a:rPr>
              <a:t>1</a:t>
            </a:r>
            <a:endParaRPr lang="en-US" sz="2400" dirty="0" smtClean="0">
              <a:latin typeface="Helvetica"/>
              <a:cs typeface="Helvetica"/>
            </a:endParaRPr>
          </a:p>
          <a:p>
            <a:endParaRPr lang="en-US" dirty="0"/>
          </a:p>
        </p:txBody>
      </p:sp>
      <p:cxnSp>
        <p:nvCxnSpPr>
          <p:cNvPr id="9" name="Straight Arrow Connector 8"/>
          <p:cNvCxnSpPr/>
          <p:nvPr/>
        </p:nvCxnSpPr>
        <p:spPr>
          <a:xfrm>
            <a:off x="6430899" y="2220722"/>
            <a:ext cx="1702507" cy="334713"/>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7149071" y="1941632"/>
            <a:ext cx="441144" cy="738664"/>
          </a:xfrm>
          <a:prstGeom prst="rect">
            <a:avLst/>
          </a:prstGeom>
          <a:noFill/>
        </p:spPr>
        <p:txBody>
          <a:bodyPr wrap="square" rtlCol="0">
            <a:spAutoFit/>
          </a:bodyPr>
          <a:lstStyle/>
          <a:p>
            <a:pPr marL="0" lvl="1"/>
            <a:r>
              <a:rPr lang="en-US" sz="2400" b="1" dirty="0" smtClean="0">
                <a:latin typeface="Helvetica"/>
                <a:cs typeface="Helvetica"/>
              </a:rPr>
              <a:t>r</a:t>
            </a:r>
          </a:p>
          <a:p>
            <a:endParaRPr lang="en-US" dirty="0"/>
          </a:p>
        </p:txBody>
      </p:sp>
      <p:sp>
        <p:nvSpPr>
          <p:cNvPr id="10" name="Rectangle 9"/>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rotWithShape="1">
          <a:blip r:embed="rId4"/>
          <a:srcRect l="8179" t="7682" r="7870"/>
          <a:stretch/>
        </p:blipFill>
        <p:spPr>
          <a:xfrm>
            <a:off x="4979454" y="3635893"/>
            <a:ext cx="3824148" cy="2803538"/>
          </a:xfrm>
          <a:prstGeom prst="rect">
            <a:avLst/>
          </a:prstGeom>
        </p:spPr>
      </p:pic>
      <p:sp>
        <p:nvSpPr>
          <p:cNvPr id="12" name="TextBox 11"/>
          <p:cNvSpPr txBox="1"/>
          <p:nvPr/>
        </p:nvSpPr>
        <p:spPr>
          <a:xfrm>
            <a:off x="6811862" y="6199352"/>
            <a:ext cx="305833"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z</a:t>
            </a:r>
            <a:endParaRPr lang="en-US" sz="1600" dirty="0">
              <a:latin typeface="Helvetica Neue Thin"/>
              <a:cs typeface="Helvetica Neue Thin"/>
            </a:endParaRPr>
          </a:p>
        </p:txBody>
      </p:sp>
      <p:pic>
        <p:nvPicPr>
          <p:cNvPr id="14" name="Picture 13"/>
          <p:cNvPicPr>
            <a:picLocks noChangeAspect="1"/>
          </p:cNvPicPr>
          <p:nvPr/>
        </p:nvPicPr>
        <p:blipFill>
          <a:blip r:embed="rId5"/>
          <a:stretch>
            <a:fillRect/>
          </a:stretch>
        </p:blipFill>
        <p:spPr>
          <a:xfrm>
            <a:off x="2565397" y="4985940"/>
            <a:ext cx="575734" cy="923791"/>
          </a:xfrm>
          <a:prstGeom prst="rect">
            <a:avLst/>
          </a:prstGeom>
        </p:spPr>
      </p:pic>
    </p:spTree>
    <p:extLst>
      <p:ext uri="{BB962C8B-B14F-4D97-AF65-F5344CB8AC3E}">
        <p14:creationId xmlns:p14="http://schemas.microsoft.com/office/powerpoint/2010/main" val="115487601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Neue Thin"/>
                <a:cs typeface="Helvetica Neue Thin"/>
              </a:rPr>
              <a:t>AGN Clustering</a:t>
            </a:r>
            <a:endParaRPr lang="en-US" dirty="0">
              <a:latin typeface="Helvetica Neue Thin"/>
              <a:cs typeface="Helvetica Neue Thin"/>
            </a:endParaRPr>
          </a:p>
        </p:txBody>
      </p:sp>
      <p:sp>
        <p:nvSpPr>
          <p:cNvPr id="3" name="Content Placeholder 2"/>
          <p:cNvSpPr>
            <a:spLocks noGrp="1"/>
          </p:cNvSpPr>
          <p:nvPr>
            <p:ph idx="1"/>
          </p:nvPr>
        </p:nvSpPr>
        <p:spPr/>
        <p:txBody>
          <a:bodyPr/>
          <a:lstStyle/>
          <a:p>
            <a:r>
              <a:rPr lang="en-US" sz="2800" dirty="0" smtClean="0">
                <a:latin typeface="Helvetica Neue Thin"/>
                <a:cs typeface="Helvetica Neue Thin"/>
              </a:rPr>
              <a:t>Typical environment that AGN reside </a:t>
            </a:r>
            <a:r>
              <a:rPr lang="mr-IN" sz="2800" dirty="0" smtClean="0">
                <a:latin typeface="Helvetica Neue Thin"/>
                <a:cs typeface="Helvetica Neue Thin"/>
              </a:rPr>
              <a:t>–</a:t>
            </a:r>
            <a:r>
              <a:rPr lang="en-US" sz="2800" dirty="0" smtClean="0">
                <a:latin typeface="Helvetica Neue Thin"/>
                <a:cs typeface="Helvetica Neue Thin"/>
              </a:rPr>
              <a:t> constrains:</a:t>
            </a:r>
          </a:p>
          <a:p>
            <a:pPr lvl="1"/>
            <a:r>
              <a:rPr lang="en-US" sz="2400" dirty="0" smtClean="0">
                <a:latin typeface="Helvetica Neue Thin"/>
                <a:cs typeface="Helvetica Neue Thin"/>
              </a:rPr>
              <a:t>Trigger mechanisms (ex-situ vs. in-situ)</a:t>
            </a:r>
          </a:p>
          <a:p>
            <a:pPr lvl="1"/>
            <a:r>
              <a:rPr lang="en-US" sz="2400" dirty="0">
                <a:latin typeface="Helvetica Neue Thin"/>
                <a:cs typeface="Helvetica Neue Thin"/>
              </a:rPr>
              <a:t>E</a:t>
            </a:r>
            <a:r>
              <a:rPr lang="en-US" sz="2400" dirty="0" smtClean="0">
                <a:latin typeface="Helvetica Neue Thin"/>
                <a:cs typeface="Helvetica Neue Thin"/>
              </a:rPr>
              <a:t>volutionary scenarios of BH growth</a:t>
            </a:r>
          </a:p>
          <a:p>
            <a:pPr lvl="1"/>
            <a:r>
              <a:rPr lang="en-US" sz="2400" dirty="0">
                <a:latin typeface="Helvetica Neue Thin"/>
                <a:cs typeface="Helvetica Neue Thin"/>
              </a:rPr>
              <a:t>Host galaxy properties</a:t>
            </a:r>
          </a:p>
          <a:p>
            <a:pPr lvl="1"/>
            <a:endParaRPr lang="en-US" sz="2400" dirty="0" smtClean="0">
              <a:latin typeface="Helvetica Neue Thin"/>
              <a:cs typeface="Helvetica Neue Thin"/>
            </a:endParaRPr>
          </a:p>
          <a:p>
            <a:endParaRPr lang="en-US" dirty="0"/>
          </a:p>
        </p:txBody>
      </p:sp>
      <p:pic>
        <p:nvPicPr>
          <p:cNvPr id="4" name="Picture 3"/>
          <p:cNvPicPr>
            <a:picLocks noChangeAspect="1"/>
          </p:cNvPicPr>
          <p:nvPr/>
        </p:nvPicPr>
        <p:blipFill rotWithShape="1">
          <a:blip r:embed="rId3"/>
          <a:srcRect t="6946" b="28738"/>
          <a:stretch/>
        </p:blipFill>
        <p:spPr>
          <a:xfrm>
            <a:off x="118130" y="3848100"/>
            <a:ext cx="8924270" cy="2942696"/>
          </a:xfrm>
          <a:prstGeom prst="rect">
            <a:avLst/>
          </a:prstGeom>
        </p:spPr>
      </p:pic>
      <p:sp>
        <p:nvSpPr>
          <p:cNvPr id="7" name="Rectangle 6"/>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flipV="1">
            <a:off x="118130" y="3835400"/>
            <a:ext cx="8924270" cy="12700"/>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74433215"/>
      </p:ext>
    </p:extLst>
  </p:cSld>
  <p:clrMapOvr>
    <a:masterClrMapping/>
  </p:clrMapOvr>
  <mc:AlternateContent xmlns:mc="http://schemas.openxmlformats.org/markup-compatibility/2006">
    <mc:Choice xmlns:p14="http://schemas.microsoft.com/office/powerpoint/2010/main" Requires="p14">
      <p:transition spd="slow" p14:dur="2000" advTm="20820"/>
    </mc:Choice>
    <mc:Fallback>
      <p:transition xmlns:p14="http://schemas.microsoft.com/office/powerpoint/2010/main" spd="slow" advTm="20820"/>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889500"/>
          </a:xfrm>
        </p:spPr>
        <p:txBody>
          <a:bodyPr>
            <a:normAutofit/>
          </a:bodyPr>
          <a:lstStyle/>
          <a:p>
            <a:r>
              <a:rPr lang="en-US" sz="2000" dirty="0" smtClean="0">
                <a:latin typeface="Helvetica Neue Thin"/>
                <a:cs typeface="Helvetica Neue Thin"/>
              </a:rPr>
              <a:t>(soft) X-ray AGN: M</a:t>
            </a:r>
            <a:r>
              <a:rPr lang="en-US" sz="2000" baseline="-25000" dirty="0" smtClean="0">
                <a:latin typeface="Helvetica Neue Thin"/>
                <a:cs typeface="Helvetica Neue Thin"/>
              </a:rPr>
              <a:t>h </a:t>
            </a:r>
            <a:r>
              <a:rPr lang="en-US" sz="2000" dirty="0" smtClean="0">
                <a:latin typeface="Helvetica Neue Thin"/>
                <a:cs typeface="Helvetica Neue Thin"/>
              </a:rPr>
              <a:t>~ 10</a:t>
            </a:r>
            <a:r>
              <a:rPr lang="en-US" sz="2000" baseline="30000" dirty="0" smtClean="0">
                <a:latin typeface="Helvetica Neue Thin"/>
                <a:cs typeface="Helvetica Neue Thin"/>
              </a:rPr>
              <a:t>13</a:t>
            </a:r>
            <a:r>
              <a:rPr lang="en-US" sz="2000" dirty="0" smtClean="0">
                <a:latin typeface="Helvetica Neue Thin"/>
                <a:cs typeface="Helvetica Neue Thin"/>
              </a:rPr>
              <a:t> M</a:t>
            </a:r>
            <a:r>
              <a:rPr lang="en-US" sz="2000" baseline="-25000" dirty="0" smtClean="0">
                <a:latin typeface="Wingdings"/>
                <a:ea typeface="Wingdings"/>
                <a:cs typeface="Wingdings"/>
                <a:sym typeface="Wingdings"/>
              </a:rPr>
              <a:t></a:t>
            </a:r>
            <a:endParaRPr lang="en-US" sz="2000" baseline="-25000" dirty="0" smtClean="0">
              <a:latin typeface="Helvetica Neue Thin"/>
              <a:cs typeface="Helvetica Neue Thin"/>
            </a:endParaRPr>
          </a:p>
          <a:p>
            <a:r>
              <a:rPr lang="en-US" sz="2000" dirty="0" smtClean="0">
                <a:latin typeface="Helvetica Neue Thin"/>
                <a:cs typeface="Helvetica Neue Thin"/>
              </a:rPr>
              <a:t>Optical AGN:      </a:t>
            </a:r>
            <a:r>
              <a:rPr lang="en-US" sz="2000" dirty="0" err="1" smtClean="0">
                <a:latin typeface="Helvetica Neue Thin"/>
                <a:cs typeface="Helvetica Neue Thin"/>
              </a:rPr>
              <a:t>M</a:t>
            </a:r>
            <a:r>
              <a:rPr lang="en-US" sz="2000" baseline="-25000" dirty="0" err="1" smtClean="0">
                <a:latin typeface="Helvetica Neue Thin"/>
                <a:cs typeface="Helvetica Neue Thin"/>
              </a:rPr>
              <a:t>h</a:t>
            </a:r>
            <a:r>
              <a:rPr lang="en-US" sz="2000" dirty="0" smtClean="0">
                <a:latin typeface="Helvetica Neue Thin"/>
                <a:cs typeface="Helvetica Neue Thin"/>
              </a:rPr>
              <a:t>~ 10</a:t>
            </a:r>
            <a:r>
              <a:rPr lang="en-US" sz="2000" baseline="30000" dirty="0" smtClean="0">
                <a:latin typeface="Helvetica Neue Thin"/>
                <a:cs typeface="Helvetica Neue Thin"/>
              </a:rPr>
              <a:t>12.5</a:t>
            </a:r>
            <a:r>
              <a:rPr lang="en-US" sz="2000" dirty="0" smtClean="0">
                <a:latin typeface="Helvetica Neue Thin"/>
                <a:cs typeface="Helvetica Neue Thin"/>
              </a:rPr>
              <a:t> M</a:t>
            </a:r>
            <a:r>
              <a:rPr lang="en-US" sz="2000" baseline="-25000" dirty="0" smtClean="0">
                <a:latin typeface="Wingdings"/>
                <a:ea typeface="Wingdings"/>
                <a:cs typeface="Wingdings"/>
                <a:sym typeface="Wingdings"/>
              </a:rPr>
              <a:t> </a:t>
            </a:r>
            <a:r>
              <a:rPr lang="en-US" sz="2000" dirty="0" smtClean="0">
                <a:latin typeface="Helvetica Neue Thin"/>
                <a:ea typeface="Wingdings"/>
                <a:cs typeface="Helvetica Neue Thin"/>
                <a:sym typeface="Wingdings"/>
              </a:rPr>
              <a:t>(Merger Triggered?)</a:t>
            </a:r>
            <a:endParaRPr lang="en-US" sz="2000" baseline="30000" dirty="0">
              <a:latin typeface="Helvetica Neue Thin"/>
              <a:cs typeface="Helvetica Neue Thin"/>
            </a:endParaRPr>
          </a:p>
          <a:p>
            <a:endParaRPr lang="en-US" sz="2000" dirty="0" smtClean="0">
              <a:latin typeface="Helvetica Neue Thin"/>
              <a:cs typeface="Helvetica Neue Thin"/>
            </a:endParaRPr>
          </a:p>
          <a:p>
            <a:endParaRPr lang="en-US" sz="2000" dirty="0">
              <a:latin typeface="Helvetica Neue Thin"/>
              <a:cs typeface="Helvetica Neue Thin"/>
            </a:endParaRPr>
          </a:p>
          <a:p>
            <a:endParaRPr lang="en-US" sz="2000" dirty="0" smtClean="0">
              <a:latin typeface="Helvetica Neue Thin"/>
              <a:cs typeface="Helvetica Neue Thin"/>
            </a:endParaRPr>
          </a:p>
          <a:p>
            <a:endParaRPr lang="en-US" sz="2000" dirty="0">
              <a:latin typeface="Helvetica Neue Thin"/>
              <a:cs typeface="Helvetica Neue Thin"/>
            </a:endParaRPr>
          </a:p>
          <a:p>
            <a:endParaRPr lang="en-US" sz="2000" dirty="0" smtClean="0">
              <a:latin typeface="Helvetica Neue Thin"/>
              <a:cs typeface="Helvetica Neue Thin"/>
            </a:endParaRPr>
          </a:p>
          <a:p>
            <a:endParaRPr lang="en-US" sz="2000" dirty="0" smtClean="0">
              <a:latin typeface="Helvetica Neue Thin"/>
              <a:cs typeface="Helvetica Neue Thin"/>
            </a:endParaRPr>
          </a:p>
          <a:p>
            <a:endParaRPr lang="en-US" sz="2000" dirty="0" smtClean="0">
              <a:latin typeface="Helvetica Neue Thin"/>
              <a:cs typeface="Helvetica Neue Thin"/>
            </a:endParaRPr>
          </a:p>
          <a:p>
            <a:endParaRPr lang="en-US" sz="2000" dirty="0">
              <a:latin typeface="Helvetica Neue Thin"/>
              <a:cs typeface="Helvetica Neue Thin"/>
            </a:endParaRPr>
          </a:p>
          <a:p>
            <a:endParaRPr lang="en-US" sz="2000" dirty="0" smtClean="0">
              <a:latin typeface="Helvetica Neue Thin"/>
              <a:cs typeface="Helvetica Neue Thin"/>
            </a:endParaRPr>
          </a:p>
          <a:p>
            <a:endParaRPr lang="en-US" sz="2000" dirty="0" smtClean="0">
              <a:latin typeface="Helvetica Neue Thin"/>
              <a:cs typeface="Helvetica Neue Thin"/>
            </a:endParaRPr>
          </a:p>
          <a:p>
            <a:r>
              <a:rPr lang="en-US" sz="2000" dirty="0" smtClean="0">
                <a:latin typeface="Helvetica Neue Thin"/>
                <a:cs typeface="Helvetica Neue Thin"/>
              </a:rPr>
              <a:t>But major part of SMBH accretion is missed!</a:t>
            </a:r>
            <a:endParaRPr lang="en-US" sz="2000" dirty="0"/>
          </a:p>
        </p:txBody>
      </p:sp>
      <p:pic>
        <p:nvPicPr>
          <p:cNvPr id="5" name="Picture 4"/>
          <p:cNvPicPr>
            <a:picLocks noChangeAspect="1"/>
          </p:cNvPicPr>
          <p:nvPr/>
        </p:nvPicPr>
        <p:blipFill>
          <a:blip r:embed="rId3"/>
          <a:stretch>
            <a:fillRect/>
          </a:stretch>
        </p:blipFill>
        <p:spPr>
          <a:xfrm>
            <a:off x="2707777" y="2400300"/>
            <a:ext cx="3496624" cy="3365501"/>
          </a:xfrm>
          <a:prstGeom prst="rect">
            <a:avLst/>
          </a:prstGeom>
        </p:spPr>
      </p:pic>
      <p:sp>
        <p:nvSpPr>
          <p:cNvPr id="2" name="Title 1"/>
          <p:cNvSpPr>
            <a:spLocks noGrp="1"/>
          </p:cNvSpPr>
          <p:nvPr>
            <p:ph type="title"/>
          </p:nvPr>
        </p:nvSpPr>
        <p:spPr/>
        <p:txBody>
          <a:bodyPr/>
          <a:lstStyle/>
          <a:p>
            <a:r>
              <a:rPr lang="en-US" dirty="0" smtClean="0">
                <a:latin typeface="Helvetica Neue Thin"/>
                <a:cs typeface="Helvetica Neue Thin"/>
              </a:rPr>
              <a:t>Previous Measurements</a:t>
            </a:r>
            <a:endParaRPr lang="en-US" dirty="0">
              <a:latin typeface="Helvetica Neue Thin"/>
              <a:cs typeface="Helvetica Neue Thin"/>
            </a:endParaRPr>
          </a:p>
        </p:txBody>
      </p:sp>
      <p:sp>
        <p:nvSpPr>
          <p:cNvPr id="7" name="Rectangle 6"/>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rot="16200000">
            <a:off x="1852072" y="3859845"/>
            <a:ext cx="1472474" cy="338554"/>
          </a:xfrm>
          <a:prstGeom prst="rect">
            <a:avLst/>
          </a:prstGeom>
          <a:solidFill>
            <a:srgbClr val="FFFFFF"/>
          </a:solidFill>
        </p:spPr>
        <p:txBody>
          <a:bodyPr wrap="none">
            <a:spAutoFit/>
          </a:bodyPr>
          <a:lstStyle/>
          <a:p>
            <a:r>
              <a:rPr lang="en-US" sz="1600" dirty="0">
                <a:latin typeface="Helvetica Neue Thin"/>
                <a:cs typeface="Helvetica Neue Thin"/>
              </a:rPr>
              <a:t>Log M</a:t>
            </a:r>
            <a:r>
              <a:rPr lang="en-US" sz="1600" baseline="-25000" dirty="0">
                <a:latin typeface="Helvetica Neue Thin"/>
                <a:cs typeface="Helvetica Neue Thin"/>
              </a:rPr>
              <a:t>h</a:t>
            </a:r>
            <a:r>
              <a:rPr lang="en-US" sz="1600" dirty="0">
                <a:latin typeface="Helvetica Neue Thin"/>
                <a:cs typeface="Helvetica Neue Thin"/>
              </a:rPr>
              <a:t> (M</a:t>
            </a:r>
            <a:r>
              <a:rPr lang="en-US" sz="1600" baseline="-25000" dirty="0">
                <a:latin typeface="Wingdings"/>
                <a:ea typeface="Wingdings"/>
                <a:cs typeface="Wingdings"/>
                <a:sym typeface="Wingdings"/>
              </a:rPr>
              <a:t></a:t>
            </a:r>
            <a:r>
              <a:rPr lang="en-US" sz="1600" dirty="0">
                <a:latin typeface="Helvetica Neue Thin"/>
                <a:cs typeface="Helvetica Neue Thin"/>
              </a:rPr>
              <a:t>h</a:t>
            </a:r>
            <a:r>
              <a:rPr lang="en-US" sz="1600" baseline="30000" dirty="0">
                <a:latin typeface="Helvetica Neue Thin"/>
                <a:cs typeface="Helvetica Neue Thin"/>
              </a:rPr>
              <a:t>-1</a:t>
            </a:r>
            <a:r>
              <a:rPr lang="en-US" sz="1600" dirty="0">
                <a:latin typeface="Helvetica Neue Thin"/>
                <a:cs typeface="Helvetica Neue Thin"/>
              </a:rPr>
              <a:t>)</a:t>
            </a:r>
            <a:r>
              <a:rPr lang="en-US" sz="1600" baseline="-25000" dirty="0">
                <a:latin typeface="Helvetica Neue Thin"/>
                <a:cs typeface="Helvetica Neue Thin"/>
              </a:rPr>
              <a:t> </a:t>
            </a:r>
            <a:endParaRPr lang="en-US" sz="1600" dirty="0">
              <a:latin typeface="Helvetica Neue Thin"/>
              <a:cs typeface="Helvetica Neue Thin"/>
            </a:endParaRPr>
          </a:p>
        </p:txBody>
      </p:sp>
      <p:sp>
        <p:nvSpPr>
          <p:cNvPr id="4" name="Isosceles Triangle 3"/>
          <p:cNvSpPr/>
          <p:nvPr/>
        </p:nvSpPr>
        <p:spPr>
          <a:xfrm>
            <a:off x="4203700" y="4015317"/>
            <a:ext cx="98214" cy="84667"/>
          </a:xfrm>
          <a:prstGeom prst="triangle">
            <a:avLst/>
          </a:prstGeom>
          <a:solidFill>
            <a:srgbClr val="FF0000">
              <a:alpha val="68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Isosceles Triangle 7"/>
          <p:cNvSpPr/>
          <p:nvPr/>
        </p:nvSpPr>
        <p:spPr>
          <a:xfrm>
            <a:off x="4203700" y="4250265"/>
            <a:ext cx="98214" cy="84667"/>
          </a:xfrm>
          <a:prstGeom prst="triangle">
            <a:avLst/>
          </a:prstGeom>
          <a:solidFill>
            <a:srgbClr val="000090">
              <a:alpha val="56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 name="Straight Connector 8"/>
          <p:cNvCxnSpPr/>
          <p:nvPr/>
        </p:nvCxnSpPr>
        <p:spPr>
          <a:xfrm>
            <a:off x="4254502" y="3979332"/>
            <a:ext cx="0" cy="177798"/>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4258737" y="4218508"/>
            <a:ext cx="420" cy="14182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H="1">
            <a:off x="4203700" y="3979332"/>
            <a:ext cx="82548" cy="0"/>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H="1">
            <a:off x="4216400" y="4150782"/>
            <a:ext cx="82548" cy="0"/>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4207939" y="4218508"/>
            <a:ext cx="97363" cy="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4207939" y="4358208"/>
            <a:ext cx="97363" cy="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4356100" y="5686141"/>
            <a:ext cx="274434" cy="338554"/>
          </a:xfrm>
          <a:prstGeom prst="rect">
            <a:avLst/>
          </a:prstGeom>
          <a:solidFill>
            <a:srgbClr val="FFFFFF"/>
          </a:solidFill>
        </p:spPr>
        <p:txBody>
          <a:bodyPr wrap="none" rtlCol="0">
            <a:spAutoFit/>
          </a:bodyPr>
          <a:lstStyle/>
          <a:p>
            <a:r>
              <a:rPr lang="en-US" sz="1600" dirty="0" smtClean="0">
                <a:latin typeface="Helvetica Neue Thin"/>
                <a:cs typeface="Helvetica Neue Thin"/>
              </a:rPr>
              <a:t>z</a:t>
            </a:r>
            <a:endParaRPr lang="en-US" sz="1600" dirty="0">
              <a:latin typeface="Helvetica Neue Thin"/>
              <a:cs typeface="Helvetica Neue Thin"/>
            </a:endParaRPr>
          </a:p>
        </p:txBody>
      </p:sp>
    </p:spTree>
    <p:extLst>
      <p:ext uri="{BB962C8B-B14F-4D97-AF65-F5344CB8AC3E}">
        <p14:creationId xmlns:p14="http://schemas.microsoft.com/office/powerpoint/2010/main" val="798391999"/>
      </p:ext>
    </p:extLst>
  </p:cSld>
  <p:clrMapOvr>
    <a:masterClrMapping/>
  </p:clrMapOvr>
  <mc:AlternateContent xmlns:mc="http://schemas.openxmlformats.org/markup-compatibility/2006">
    <mc:Choice xmlns:p14="http://schemas.microsoft.com/office/powerpoint/2010/main" Requires="p14">
      <p:transition spd="slow" p14:dur="2000" advTm="64070"/>
    </mc:Choice>
    <mc:Fallback>
      <p:transition xmlns:p14="http://schemas.microsoft.com/office/powerpoint/2010/main" spd="slow" advTm="64070"/>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3"/>
          <a:stretch>
            <a:fillRect/>
          </a:stretch>
        </p:blipFill>
        <p:spPr>
          <a:xfrm>
            <a:off x="2707777" y="2400300"/>
            <a:ext cx="3496624" cy="3365501"/>
          </a:xfrm>
          <a:prstGeom prst="rect">
            <a:avLst/>
          </a:prstGeom>
        </p:spPr>
      </p:pic>
      <p:sp>
        <p:nvSpPr>
          <p:cNvPr id="2" name="Title 1"/>
          <p:cNvSpPr>
            <a:spLocks noGrp="1"/>
          </p:cNvSpPr>
          <p:nvPr>
            <p:ph type="title"/>
          </p:nvPr>
        </p:nvSpPr>
        <p:spPr/>
        <p:txBody>
          <a:bodyPr/>
          <a:lstStyle/>
          <a:p>
            <a:r>
              <a:rPr lang="en-US" dirty="0" smtClean="0">
                <a:latin typeface="Helvetica Neue Thin"/>
                <a:cs typeface="Helvetica Neue Thin"/>
              </a:rPr>
              <a:t>Previous Measurements</a:t>
            </a:r>
            <a:endParaRPr lang="en-US" dirty="0">
              <a:latin typeface="Helvetica Neue Thin"/>
              <a:cs typeface="Helvetica Neue Thin"/>
            </a:endParaRPr>
          </a:p>
        </p:txBody>
      </p:sp>
      <p:sp>
        <p:nvSpPr>
          <p:cNvPr id="3" name="Content Placeholder 2"/>
          <p:cNvSpPr>
            <a:spLocks noGrp="1"/>
          </p:cNvSpPr>
          <p:nvPr>
            <p:ph idx="1"/>
          </p:nvPr>
        </p:nvSpPr>
        <p:spPr>
          <a:xfrm>
            <a:off x="457200" y="1600200"/>
            <a:ext cx="8229600" cy="4889500"/>
          </a:xfrm>
        </p:spPr>
        <p:txBody>
          <a:bodyPr>
            <a:normAutofit/>
          </a:bodyPr>
          <a:lstStyle/>
          <a:p>
            <a:r>
              <a:rPr lang="en-US" sz="2000" dirty="0" smtClean="0">
                <a:latin typeface="Helvetica Neue Thin"/>
                <a:cs typeface="Helvetica Neue Thin"/>
              </a:rPr>
              <a:t>(soft) X-ray AGN: M</a:t>
            </a:r>
            <a:r>
              <a:rPr lang="en-US" sz="2000" baseline="-25000" dirty="0" smtClean="0">
                <a:latin typeface="Helvetica Neue Thin"/>
                <a:cs typeface="Helvetica Neue Thin"/>
              </a:rPr>
              <a:t>h </a:t>
            </a:r>
            <a:r>
              <a:rPr lang="en-US" sz="2000" dirty="0" smtClean="0">
                <a:latin typeface="Helvetica Neue Thin"/>
                <a:cs typeface="Helvetica Neue Thin"/>
              </a:rPr>
              <a:t>~ 10</a:t>
            </a:r>
            <a:r>
              <a:rPr lang="en-US" sz="2000" baseline="30000" dirty="0" smtClean="0">
                <a:latin typeface="Helvetica Neue Thin"/>
                <a:cs typeface="Helvetica Neue Thin"/>
              </a:rPr>
              <a:t>13</a:t>
            </a:r>
            <a:r>
              <a:rPr lang="en-US" sz="2000" dirty="0" smtClean="0">
                <a:latin typeface="Helvetica Neue Thin"/>
                <a:cs typeface="Helvetica Neue Thin"/>
              </a:rPr>
              <a:t> M</a:t>
            </a:r>
            <a:r>
              <a:rPr lang="en-US" sz="2000" baseline="-25000" dirty="0" smtClean="0">
                <a:latin typeface="Wingdings"/>
                <a:ea typeface="Wingdings"/>
                <a:cs typeface="Wingdings"/>
                <a:sym typeface="Wingdings"/>
              </a:rPr>
              <a:t></a:t>
            </a:r>
            <a:endParaRPr lang="en-US" sz="2000" baseline="-25000" dirty="0" smtClean="0">
              <a:latin typeface="Helvetica Neue Thin"/>
              <a:cs typeface="Helvetica Neue Thin"/>
            </a:endParaRPr>
          </a:p>
          <a:p>
            <a:r>
              <a:rPr lang="en-US" sz="2000" dirty="0" smtClean="0">
                <a:latin typeface="Helvetica Neue Thin"/>
                <a:cs typeface="Helvetica Neue Thin"/>
              </a:rPr>
              <a:t>Optical AGN:      </a:t>
            </a:r>
            <a:r>
              <a:rPr lang="en-US" sz="2000" dirty="0" err="1" smtClean="0">
                <a:latin typeface="Helvetica Neue Thin"/>
                <a:cs typeface="Helvetica Neue Thin"/>
              </a:rPr>
              <a:t>M</a:t>
            </a:r>
            <a:r>
              <a:rPr lang="en-US" sz="2000" baseline="-25000" dirty="0" err="1" smtClean="0">
                <a:latin typeface="Helvetica Neue Thin"/>
                <a:cs typeface="Helvetica Neue Thin"/>
              </a:rPr>
              <a:t>h</a:t>
            </a:r>
            <a:r>
              <a:rPr lang="en-US" sz="2000" dirty="0" smtClean="0">
                <a:latin typeface="Helvetica Neue Thin"/>
                <a:cs typeface="Helvetica Neue Thin"/>
              </a:rPr>
              <a:t>~ 10</a:t>
            </a:r>
            <a:r>
              <a:rPr lang="en-US" sz="2000" baseline="30000" dirty="0" smtClean="0">
                <a:latin typeface="Helvetica Neue Thin"/>
                <a:cs typeface="Helvetica Neue Thin"/>
              </a:rPr>
              <a:t>12.5</a:t>
            </a:r>
            <a:r>
              <a:rPr lang="en-US" sz="2000" dirty="0" smtClean="0">
                <a:latin typeface="Helvetica Neue Thin"/>
                <a:cs typeface="Helvetica Neue Thin"/>
              </a:rPr>
              <a:t> M</a:t>
            </a:r>
            <a:r>
              <a:rPr lang="en-US" sz="2000" baseline="-25000" dirty="0" smtClean="0">
                <a:latin typeface="Wingdings"/>
                <a:ea typeface="Wingdings"/>
                <a:cs typeface="Wingdings"/>
                <a:sym typeface="Wingdings"/>
              </a:rPr>
              <a:t> </a:t>
            </a:r>
            <a:r>
              <a:rPr lang="en-US" sz="2000" dirty="0" smtClean="0">
                <a:latin typeface="Helvetica Neue Thin"/>
                <a:ea typeface="Wingdings"/>
                <a:cs typeface="Helvetica Neue Thin"/>
                <a:sym typeface="Wingdings"/>
              </a:rPr>
              <a:t>(Merger Triggered?)</a:t>
            </a:r>
            <a:endParaRPr lang="en-US" sz="2000" baseline="30000" dirty="0">
              <a:latin typeface="Helvetica Neue Thin"/>
              <a:cs typeface="Helvetica Neue Thin"/>
            </a:endParaRPr>
          </a:p>
          <a:p>
            <a:endParaRPr lang="en-US" sz="2000" dirty="0" smtClean="0">
              <a:latin typeface="Helvetica Neue Thin"/>
              <a:cs typeface="Helvetica Neue Thin"/>
            </a:endParaRPr>
          </a:p>
          <a:p>
            <a:endParaRPr lang="en-US" sz="2000" dirty="0">
              <a:latin typeface="Helvetica Neue Thin"/>
              <a:cs typeface="Helvetica Neue Thin"/>
            </a:endParaRPr>
          </a:p>
          <a:p>
            <a:endParaRPr lang="en-US" sz="2000" dirty="0" smtClean="0">
              <a:latin typeface="Helvetica Neue Thin"/>
              <a:cs typeface="Helvetica Neue Thin"/>
            </a:endParaRPr>
          </a:p>
          <a:p>
            <a:endParaRPr lang="en-US" sz="2000" dirty="0">
              <a:latin typeface="Helvetica Neue Thin"/>
              <a:cs typeface="Helvetica Neue Thin"/>
            </a:endParaRPr>
          </a:p>
          <a:p>
            <a:endParaRPr lang="en-US" sz="2000" dirty="0" smtClean="0">
              <a:latin typeface="Helvetica Neue Thin"/>
              <a:cs typeface="Helvetica Neue Thin"/>
            </a:endParaRPr>
          </a:p>
          <a:p>
            <a:endParaRPr lang="en-US" sz="2000" dirty="0" smtClean="0">
              <a:latin typeface="Helvetica Neue Thin"/>
              <a:cs typeface="Helvetica Neue Thin"/>
            </a:endParaRPr>
          </a:p>
          <a:p>
            <a:endParaRPr lang="en-US" sz="2000" dirty="0" smtClean="0">
              <a:latin typeface="Helvetica Neue Thin"/>
              <a:cs typeface="Helvetica Neue Thin"/>
            </a:endParaRPr>
          </a:p>
          <a:p>
            <a:endParaRPr lang="en-US" sz="2000" dirty="0">
              <a:latin typeface="Helvetica Neue Thin"/>
              <a:cs typeface="Helvetica Neue Thin"/>
            </a:endParaRPr>
          </a:p>
          <a:p>
            <a:endParaRPr lang="en-US" sz="2000" dirty="0" smtClean="0">
              <a:latin typeface="Helvetica Neue Thin"/>
              <a:cs typeface="Helvetica Neue Thin"/>
            </a:endParaRPr>
          </a:p>
          <a:p>
            <a:endParaRPr lang="en-US" sz="2000" dirty="0" smtClean="0">
              <a:latin typeface="Helvetica Neue Thin"/>
              <a:cs typeface="Helvetica Neue Thin"/>
            </a:endParaRPr>
          </a:p>
          <a:p>
            <a:r>
              <a:rPr lang="en-US" sz="2000" dirty="0" smtClean="0">
                <a:latin typeface="Helvetica Neue Thin"/>
                <a:cs typeface="Helvetica Neue Thin"/>
              </a:rPr>
              <a:t>But major part of SMBH accretion is missed!</a:t>
            </a:r>
            <a:endParaRPr lang="en-US" sz="2000" dirty="0"/>
          </a:p>
        </p:txBody>
      </p:sp>
      <p:sp>
        <p:nvSpPr>
          <p:cNvPr id="7" name="Rectangle 6"/>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56100" y="5686141"/>
            <a:ext cx="274434" cy="338554"/>
          </a:xfrm>
          <a:prstGeom prst="rect">
            <a:avLst/>
          </a:prstGeom>
          <a:solidFill>
            <a:srgbClr val="FFFFFF"/>
          </a:solidFill>
        </p:spPr>
        <p:txBody>
          <a:bodyPr wrap="none" rtlCol="0">
            <a:spAutoFit/>
          </a:bodyPr>
          <a:lstStyle/>
          <a:p>
            <a:r>
              <a:rPr lang="en-US" sz="1600" dirty="0" smtClean="0">
                <a:latin typeface="Helvetica Neue Thin"/>
                <a:cs typeface="Helvetica Neue Thin"/>
              </a:rPr>
              <a:t>z</a:t>
            </a:r>
            <a:endParaRPr lang="en-US" sz="1600" dirty="0">
              <a:latin typeface="Helvetica Neue Thin"/>
              <a:cs typeface="Helvetica Neue Thin"/>
            </a:endParaRPr>
          </a:p>
        </p:txBody>
      </p:sp>
      <p:sp>
        <p:nvSpPr>
          <p:cNvPr id="10" name="Rectangle 9"/>
          <p:cNvSpPr/>
          <p:nvPr/>
        </p:nvSpPr>
        <p:spPr>
          <a:xfrm rot="16200000">
            <a:off x="1852072" y="3859845"/>
            <a:ext cx="1472474" cy="338554"/>
          </a:xfrm>
          <a:prstGeom prst="rect">
            <a:avLst/>
          </a:prstGeom>
          <a:solidFill>
            <a:srgbClr val="FFFFFF"/>
          </a:solidFill>
        </p:spPr>
        <p:txBody>
          <a:bodyPr wrap="none">
            <a:spAutoFit/>
          </a:bodyPr>
          <a:lstStyle/>
          <a:p>
            <a:r>
              <a:rPr lang="en-US" sz="1600" dirty="0">
                <a:latin typeface="Helvetica Neue Thin"/>
                <a:cs typeface="Helvetica Neue Thin"/>
              </a:rPr>
              <a:t>Log M</a:t>
            </a:r>
            <a:r>
              <a:rPr lang="en-US" sz="1600" baseline="-25000" dirty="0">
                <a:latin typeface="Helvetica Neue Thin"/>
                <a:cs typeface="Helvetica Neue Thin"/>
              </a:rPr>
              <a:t>h</a:t>
            </a:r>
            <a:r>
              <a:rPr lang="en-US" sz="1600" dirty="0">
                <a:latin typeface="Helvetica Neue Thin"/>
                <a:cs typeface="Helvetica Neue Thin"/>
              </a:rPr>
              <a:t> (M</a:t>
            </a:r>
            <a:r>
              <a:rPr lang="en-US" sz="1600" baseline="-25000" dirty="0">
                <a:latin typeface="Wingdings"/>
                <a:ea typeface="Wingdings"/>
                <a:cs typeface="Wingdings"/>
                <a:sym typeface="Wingdings"/>
              </a:rPr>
              <a:t></a:t>
            </a:r>
            <a:r>
              <a:rPr lang="en-US" sz="1600" dirty="0">
                <a:latin typeface="Helvetica Neue Thin"/>
                <a:cs typeface="Helvetica Neue Thin"/>
              </a:rPr>
              <a:t>h</a:t>
            </a:r>
            <a:r>
              <a:rPr lang="en-US" sz="1600" baseline="30000" dirty="0">
                <a:latin typeface="Helvetica Neue Thin"/>
                <a:cs typeface="Helvetica Neue Thin"/>
              </a:rPr>
              <a:t>-1</a:t>
            </a:r>
            <a:r>
              <a:rPr lang="en-US" sz="1600" dirty="0">
                <a:latin typeface="Helvetica Neue Thin"/>
                <a:cs typeface="Helvetica Neue Thin"/>
              </a:rPr>
              <a:t>)</a:t>
            </a:r>
            <a:r>
              <a:rPr lang="en-US" sz="1600" baseline="-25000" dirty="0">
                <a:latin typeface="Helvetica Neue Thin"/>
                <a:cs typeface="Helvetica Neue Thin"/>
              </a:rPr>
              <a:t> </a:t>
            </a:r>
            <a:endParaRPr lang="en-US" sz="1600" dirty="0">
              <a:latin typeface="Helvetica Neue Thin"/>
              <a:cs typeface="Helvetica Neue Thin"/>
            </a:endParaRPr>
          </a:p>
        </p:txBody>
      </p:sp>
      <p:sp>
        <p:nvSpPr>
          <p:cNvPr id="4" name="Rectangle 3"/>
          <p:cNvSpPr/>
          <p:nvPr/>
        </p:nvSpPr>
        <p:spPr>
          <a:xfrm>
            <a:off x="2971800" y="3381785"/>
            <a:ext cx="254000" cy="1025115"/>
          </a:xfrm>
          <a:prstGeom prst="rect">
            <a:avLst/>
          </a:prstGeom>
          <a:noFill/>
          <a:ln w="57150" cmpd="sng">
            <a:solidFill>
              <a:srgbClr val="C800C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3073400" y="4765359"/>
            <a:ext cx="2018501" cy="338554"/>
          </a:xfrm>
          <a:prstGeom prst="rect">
            <a:avLst/>
          </a:prstGeom>
          <a:solidFill>
            <a:srgbClr val="FFFFFF"/>
          </a:solidFill>
        </p:spPr>
        <p:txBody>
          <a:bodyPr wrap="none" rtlCol="0">
            <a:spAutoFit/>
          </a:bodyPr>
          <a:lstStyle/>
          <a:p>
            <a:r>
              <a:rPr lang="en-US" sz="1600" dirty="0" smtClean="0">
                <a:latin typeface="Helvetica Neue Thin"/>
                <a:cs typeface="Helvetica Neue Thin"/>
              </a:rPr>
              <a:t>Cappelluti et al. 2010</a:t>
            </a:r>
            <a:endParaRPr lang="en-US" sz="1600" dirty="0">
              <a:latin typeface="Helvetica Neue Thin"/>
              <a:cs typeface="Helvetica Neue Thin"/>
            </a:endParaRPr>
          </a:p>
        </p:txBody>
      </p:sp>
      <p:cxnSp>
        <p:nvCxnSpPr>
          <p:cNvPr id="11" name="Straight Arrow Connector 10"/>
          <p:cNvCxnSpPr/>
          <p:nvPr/>
        </p:nvCxnSpPr>
        <p:spPr>
          <a:xfrm flipH="1" flipV="1">
            <a:off x="3225800" y="4498659"/>
            <a:ext cx="304800" cy="266700"/>
          </a:xfrm>
          <a:prstGeom prst="straightConnector1">
            <a:avLst/>
          </a:prstGeom>
          <a:ln>
            <a:solidFill>
              <a:srgbClr val="C800C8"/>
            </a:solidFill>
            <a:tailEnd type="arrow"/>
          </a:ln>
        </p:spPr>
        <p:style>
          <a:lnRef idx="2">
            <a:schemeClr val="accent1"/>
          </a:lnRef>
          <a:fillRef idx="0">
            <a:schemeClr val="accent1"/>
          </a:fillRef>
          <a:effectRef idx="1">
            <a:schemeClr val="accent1"/>
          </a:effectRef>
          <a:fontRef idx="minor">
            <a:schemeClr val="tx1"/>
          </a:fontRef>
        </p:style>
      </p:cxnSp>
      <p:sp>
        <p:nvSpPr>
          <p:cNvPr id="12" name="Isosceles Triangle 11"/>
          <p:cNvSpPr/>
          <p:nvPr/>
        </p:nvSpPr>
        <p:spPr>
          <a:xfrm>
            <a:off x="4203700" y="4015317"/>
            <a:ext cx="98214" cy="84667"/>
          </a:xfrm>
          <a:prstGeom prst="triangle">
            <a:avLst/>
          </a:prstGeom>
          <a:solidFill>
            <a:srgbClr val="FF0000">
              <a:alpha val="68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Isosceles Triangle 12"/>
          <p:cNvSpPr/>
          <p:nvPr/>
        </p:nvSpPr>
        <p:spPr>
          <a:xfrm>
            <a:off x="4203700" y="4250265"/>
            <a:ext cx="98214" cy="84667"/>
          </a:xfrm>
          <a:prstGeom prst="triangle">
            <a:avLst/>
          </a:prstGeom>
          <a:solidFill>
            <a:srgbClr val="000090">
              <a:alpha val="56000"/>
            </a:srgb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Connector 13"/>
          <p:cNvCxnSpPr/>
          <p:nvPr/>
        </p:nvCxnSpPr>
        <p:spPr>
          <a:xfrm>
            <a:off x="4254502" y="3979332"/>
            <a:ext cx="0" cy="177798"/>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H="1">
            <a:off x="4258737" y="4218508"/>
            <a:ext cx="420" cy="14182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H="1">
            <a:off x="4203700" y="3979332"/>
            <a:ext cx="82548" cy="0"/>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4216400" y="4150782"/>
            <a:ext cx="82548" cy="0"/>
          </a:xfrm>
          <a:prstGeom prst="line">
            <a:avLst/>
          </a:prstGeom>
          <a:ln w="3175" cmpd="sng">
            <a:solidFill>
              <a:srgbClr val="FF000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207939" y="4218508"/>
            <a:ext cx="97363" cy="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4207939" y="4358208"/>
            <a:ext cx="97363" cy="0"/>
          </a:xfrm>
          <a:prstGeom prst="line">
            <a:avLst/>
          </a:prstGeom>
          <a:ln w="3175" cmpd="sng">
            <a:solidFill>
              <a:srgbClr val="000090"/>
            </a:solidFill>
            <a:prstDash val="soli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60036277"/>
      </p:ext>
    </p:extLst>
  </p:cSld>
  <p:clrMapOvr>
    <a:masterClrMapping/>
  </p:clrMapOvr>
  <mc:AlternateContent xmlns:mc="http://schemas.openxmlformats.org/markup-compatibility/2006">
    <mc:Choice xmlns:p14="http://schemas.microsoft.com/office/powerpoint/2010/main" Requires="p14">
      <p:transition spd="slow" p14:dur="2000" advTm="30822"/>
    </mc:Choice>
    <mc:Fallback>
      <p:transition xmlns:p14="http://schemas.microsoft.com/office/powerpoint/2010/main" spd="slow" advTm="30822"/>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bat_nh.pdf"/>
          <p:cNvPicPr>
            <a:picLocks noChangeAspect="1"/>
          </p:cNvPicPr>
          <p:nvPr/>
        </p:nvPicPr>
        <p:blipFill rotWithShape="1">
          <a:blip r:embed="rId3">
            <a:extLst>
              <a:ext uri="{28A0092B-C50C-407E-A947-70E740481C1C}">
                <a14:useLocalDpi xmlns:a14="http://schemas.microsoft.com/office/drawing/2010/main" val="0"/>
              </a:ext>
            </a:extLst>
          </a:blip>
          <a:srcRect l="4692" t="4410"/>
          <a:stretch/>
        </p:blipFill>
        <p:spPr>
          <a:xfrm>
            <a:off x="276025" y="2368217"/>
            <a:ext cx="4395935" cy="3110503"/>
          </a:xfrm>
          <a:prstGeom prst="rect">
            <a:avLst/>
          </a:prstGeom>
        </p:spPr>
      </p:pic>
      <p:sp>
        <p:nvSpPr>
          <p:cNvPr id="9" name="Title 1"/>
          <p:cNvSpPr>
            <a:spLocks noGrp="1"/>
          </p:cNvSpPr>
          <p:nvPr>
            <p:ph type="title"/>
          </p:nvPr>
        </p:nvSpPr>
        <p:spPr/>
        <p:txBody>
          <a:bodyPr>
            <a:normAutofit fontScale="90000"/>
          </a:bodyPr>
          <a:lstStyle/>
          <a:p>
            <a:r>
              <a:rPr lang="en-US" dirty="0" smtClean="0">
                <a:latin typeface="Helvetica Neue Thin"/>
                <a:cs typeface="Helvetica Neue Thin"/>
              </a:rPr>
              <a:t>Hard X-ray selection </a:t>
            </a:r>
            <a:r>
              <a:rPr lang="mr-IN" dirty="0" smtClean="0">
                <a:latin typeface="Helvetica Neue Thin"/>
                <a:cs typeface="Helvetica Neue Thin"/>
              </a:rPr>
              <a:t>–</a:t>
            </a:r>
            <a:r>
              <a:rPr lang="en-US" dirty="0" smtClean="0">
                <a:latin typeface="Helvetica Neue Thin"/>
                <a:cs typeface="Helvetica Neue Thin"/>
              </a:rPr>
              <a:t> an unbiased, local sample!</a:t>
            </a:r>
            <a:endParaRPr lang="en-US" dirty="0">
              <a:latin typeface="Helvetica Neue Thin"/>
              <a:cs typeface="Helvetica Neue Thin"/>
            </a:endParaRPr>
          </a:p>
        </p:txBody>
      </p:sp>
      <p:sp>
        <p:nvSpPr>
          <p:cNvPr id="5" name="Rectangle 4"/>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4"/>
          <a:stretch>
            <a:fillRect/>
          </a:stretch>
        </p:blipFill>
        <p:spPr>
          <a:xfrm>
            <a:off x="4671960" y="2266617"/>
            <a:ext cx="4256140" cy="3110503"/>
          </a:xfrm>
          <a:prstGeom prst="rect">
            <a:avLst/>
          </a:prstGeom>
        </p:spPr>
      </p:pic>
      <p:sp>
        <p:nvSpPr>
          <p:cNvPr id="8" name="TextBox 7"/>
          <p:cNvSpPr txBox="1"/>
          <p:nvPr/>
        </p:nvSpPr>
        <p:spPr>
          <a:xfrm rot="16200000">
            <a:off x="3818568" y="3554315"/>
            <a:ext cx="1909983" cy="338554"/>
          </a:xfrm>
          <a:prstGeom prst="rect">
            <a:avLst/>
          </a:prstGeom>
          <a:solidFill>
            <a:srgbClr val="FFFFFF"/>
          </a:solidFill>
        </p:spPr>
        <p:txBody>
          <a:bodyPr wrap="square" rtlCol="0">
            <a:spAutoFit/>
          </a:bodyPr>
          <a:lstStyle/>
          <a:p>
            <a:pPr algn="ctr"/>
            <a:r>
              <a:rPr lang="en-US" sz="1600" dirty="0" smtClean="0">
                <a:latin typeface="Helvetica Neue Thin"/>
                <a:cs typeface="Helvetica Neue Thin"/>
              </a:rPr>
              <a:t>L</a:t>
            </a:r>
            <a:r>
              <a:rPr lang="en-US" sz="1600" baseline="-25000" dirty="0" smtClean="0">
                <a:latin typeface="Helvetica Neue Thin"/>
                <a:cs typeface="Helvetica Neue Thin"/>
              </a:rPr>
              <a:t>2-10</a:t>
            </a:r>
            <a:r>
              <a:rPr lang="en-US" sz="1600" dirty="0" smtClean="0">
                <a:latin typeface="Helvetica Neue Thin"/>
                <a:cs typeface="Helvetica Neue Thin"/>
              </a:rPr>
              <a:t> </a:t>
            </a:r>
            <a:r>
              <a:rPr lang="en-US" sz="1600" baseline="-25000" dirty="0" err="1" smtClean="0">
                <a:latin typeface="Helvetica Neue Thin"/>
                <a:cs typeface="Helvetica Neue Thin"/>
              </a:rPr>
              <a:t>keV</a:t>
            </a:r>
            <a:r>
              <a:rPr lang="en-US" sz="1600" baseline="-25000" dirty="0" smtClean="0">
                <a:latin typeface="Helvetica Neue Thin"/>
                <a:cs typeface="Helvetica Neue Thin"/>
              </a:rPr>
              <a:t> </a:t>
            </a:r>
            <a:r>
              <a:rPr lang="en-US" sz="1600" dirty="0" smtClean="0">
                <a:latin typeface="Helvetica Neue Thin"/>
                <a:cs typeface="Helvetica Neue Thin"/>
              </a:rPr>
              <a:t>(ergs/s)</a:t>
            </a:r>
            <a:endParaRPr lang="en-US" sz="1600" dirty="0">
              <a:latin typeface="Helvetica Neue Thin"/>
              <a:cs typeface="Helvetica Neue Thin"/>
            </a:endParaRPr>
          </a:p>
        </p:txBody>
      </p:sp>
      <p:sp>
        <p:nvSpPr>
          <p:cNvPr id="10" name="TextBox 9"/>
          <p:cNvSpPr txBox="1"/>
          <p:nvPr/>
        </p:nvSpPr>
        <p:spPr>
          <a:xfrm>
            <a:off x="6718300" y="5221261"/>
            <a:ext cx="609600" cy="338554"/>
          </a:xfrm>
          <a:prstGeom prst="rect">
            <a:avLst/>
          </a:prstGeom>
          <a:solidFill>
            <a:srgbClr val="FFFFFF"/>
          </a:solidFill>
        </p:spPr>
        <p:txBody>
          <a:bodyPr wrap="square" rtlCol="0">
            <a:spAutoFit/>
          </a:bodyPr>
          <a:lstStyle/>
          <a:p>
            <a:pPr algn="ctr"/>
            <a:r>
              <a:rPr lang="en-US" sz="1600" dirty="0" smtClean="0">
                <a:latin typeface="Helvetica Neue Thin"/>
                <a:cs typeface="Helvetica Neue Thin"/>
              </a:rPr>
              <a:t>z</a:t>
            </a:r>
            <a:endParaRPr lang="en-US" sz="1600" dirty="0">
              <a:latin typeface="Helvetica Neue Thin"/>
              <a:cs typeface="Helvetica Neue Thin"/>
            </a:endParaRPr>
          </a:p>
        </p:txBody>
      </p:sp>
      <p:sp>
        <p:nvSpPr>
          <p:cNvPr id="11" name="TextBox 10"/>
          <p:cNvSpPr txBox="1"/>
          <p:nvPr/>
        </p:nvSpPr>
        <p:spPr>
          <a:xfrm>
            <a:off x="2191282" y="5245437"/>
            <a:ext cx="609600" cy="338554"/>
          </a:xfrm>
          <a:prstGeom prst="rect">
            <a:avLst/>
          </a:prstGeom>
          <a:solidFill>
            <a:srgbClr val="FFFFFF"/>
          </a:solidFill>
        </p:spPr>
        <p:txBody>
          <a:bodyPr wrap="square" rtlCol="0">
            <a:spAutoFit/>
          </a:bodyPr>
          <a:lstStyle/>
          <a:p>
            <a:pPr algn="ctr"/>
            <a:r>
              <a:rPr lang="en-US" sz="1600" dirty="0" smtClean="0">
                <a:latin typeface="Helvetica Neue Thin"/>
                <a:cs typeface="Helvetica Neue Thin"/>
              </a:rPr>
              <a:t>N</a:t>
            </a:r>
            <a:r>
              <a:rPr lang="en-US" sz="1600" baseline="-25000" dirty="0" smtClean="0">
                <a:latin typeface="Helvetica Neue Thin"/>
                <a:cs typeface="Helvetica Neue Thin"/>
              </a:rPr>
              <a:t>H</a:t>
            </a:r>
            <a:endParaRPr lang="en-US" sz="1600" dirty="0">
              <a:latin typeface="Helvetica Neue Thin"/>
              <a:cs typeface="Helvetica Neue Thin"/>
            </a:endParaRPr>
          </a:p>
        </p:txBody>
      </p:sp>
      <p:sp>
        <p:nvSpPr>
          <p:cNvPr id="12" name="TextBox 11"/>
          <p:cNvSpPr txBox="1"/>
          <p:nvPr/>
        </p:nvSpPr>
        <p:spPr>
          <a:xfrm rot="16200000">
            <a:off x="-1042238" y="3613975"/>
            <a:ext cx="2749018" cy="338554"/>
          </a:xfrm>
          <a:prstGeom prst="rect">
            <a:avLst/>
          </a:prstGeom>
          <a:solidFill>
            <a:srgbClr val="FFFFFF"/>
          </a:solidFill>
        </p:spPr>
        <p:txBody>
          <a:bodyPr wrap="square" rtlCol="0">
            <a:spAutoFit/>
          </a:bodyPr>
          <a:lstStyle/>
          <a:p>
            <a:pPr algn="ctr"/>
            <a:r>
              <a:rPr lang="en-US" sz="1600" dirty="0" smtClean="0">
                <a:latin typeface="Helvetica Neue Thin"/>
                <a:cs typeface="Helvetica Neue Thin"/>
              </a:rPr>
              <a:t>Fraction of detected counts</a:t>
            </a:r>
            <a:endParaRPr lang="en-US" sz="1600" dirty="0">
              <a:latin typeface="Helvetica Neue Thin"/>
              <a:cs typeface="Helvetica Neue Thin"/>
            </a:endParaRPr>
          </a:p>
        </p:txBody>
      </p:sp>
      <p:sp>
        <p:nvSpPr>
          <p:cNvPr id="13" name="Rectangle 12"/>
          <p:cNvSpPr/>
          <p:nvPr/>
        </p:nvSpPr>
        <p:spPr>
          <a:xfrm>
            <a:off x="6718300" y="6360380"/>
            <a:ext cx="2317298" cy="369332"/>
          </a:xfrm>
          <a:prstGeom prst="rect">
            <a:avLst/>
          </a:prstGeom>
        </p:spPr>
        <p:txBody>
          <a:bodyPr wrap="none">
            <a:spAutoFit/>
          </a:bodyPr>
          <a:lstStyle/>
          <a:p>
            <a:r>
              <a:rPr lang="en-US" dirty="0" smtClean="0">
                <a:latin typeface="Helvetica Neue Thin"/>
                <a:cs typeface="Helvetica Neue Thin"/>
              </a:rPr>
              <a:t>Koss et al. (submitted)</a:t>
            </a:r>
            <a:endParaRPr lang="en-US" dirty="0">
              <a:latin typeface="Helvetica Neue Thin"/>
              <a:cs typeface="Helvetica Neue Thin"/>
            </a:endParaRPr>
          </a:p>
        </p:txBody>
      </p:sp>
    </p:spTree>
    <p:extLst>
      <p:ext uri="{BB962C8B-B14F-4D97-AF65-F5344CB8AC3E}">
        <p14:creationId xmlns:p14="http://schemas.microsoft.com/office/powerpoint/2010/main" val="2398493014"/>
      </p:ext>
    </p:extLst>
  </p:cSld>
  <p:clrMapOvr>
    <a:masterClrMapping/>
  </p:clrMapOvr>
  <mc:AlternateContent xmlns:mc="http://schemas.openxmlformats.org/markup-compatibility/2006">
    <mc:Choice xmlns:p14="http://schemas.microsoft.com/office/powerpoint/2010/main" Requires="p14">
      <p:transition spd="slow" p14:dur="2000" advTm="42153"/>
    </mc:Choice>
    <mc:Fallback>
      <p:transition xmlns:p14="http://schemas.microsoft.com/office/powerpoint/2010/main" spd="slow" advTm="42153"/>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bass_skydist.pdf"/>
          <p:cNvPicPr>
            <a:picLocks noChangeAspect="1"/>
          </p:cNvPicPr>
          <p:nvPr/>
        </p:nvPicPr>
        <p:blipFill rotWithShape="1">
          <a:blip r:embed="rId3">
            <a:extLst>
              <a:ext uri="{28A0092B-C50C-407E-A947-70E740481C1C}">
                <a14:useLocalDpi xmlns:a14="http://schemas.microsoft.com/office/drawing/2010/main" val="0"/>
              </a:ext>
            </a:extLst>
          </a:blip>
          <a:srcRect l="7986" t="18210" r="7509" b="17901"/>
          <a:stretch/>
        </p:blipFill>
        <p:spPr>
          <a:xfrm>
            <a:off x="355018" y="1731435"/>
            <a:ext cx="8331782" cy="4724400"/>
          </a:xfrm>
          <a:prstGeom prst="rect">
            <a:avLst/>
          </a:prstGeom>
        </p:spPr>
      </p:pic>
      <p:sp>
        <p:nvSpPr>
          <p:cNvPr id="8" name="Title 1"/>
          <p:cNvSpPr>
            <a:spLocks noGrp="1"/>
          </p:cNvSpPr>
          <p:nvPr>
            <p:ph type="title"/>
          </p:nvPr>
        </p:nvSpPr>
        <p:spPr>
          <a:xfrm>
            <a:off x="457200" y="274638"/>
            <a:ext cx="8229600" cy="1143000"/>
          </a:xfrm>
        </p:spPr>
        <p:txBody>
          <a:bodyPr>
            <a:normAutofit/>
          </a:bodyPr>
          <a:lstStyle/>
          <a:p>
            <a:r>
              <a:rPr lang="en-US" dirty="0" smtClean="0">
                <a:latin typeface="Helvetica Neue Medium"/>
                <a:cs typeface="Helvetica Neue Medium"/>
              </a:rPr>
              <a:t>B</a:t>
            </a:r>
            <a:r>
              <a:rPr lang="en-US" dirty="0" smtClean="0">
                <a:latin typeface="Helvetica Neue Thin"/>
                <a:cs typeface="Helvetica Neue Thin"/>
              </a:rPr>
              <a:t>AT </a:t>
            </a:r>
            <a:r>
              <a:rPr lang="en-US" dirty="0" smtClean="0">
                <a:latin typeface="Helvetica Neue Medium"/>
                <a:cs typeface="Helvetica Neue Medium"/>
              </a:rPr>
              <a:t>A</a:t>
            </a:r>
            <a:r>
              <a:rPr lang="en-US" dirty="0" smtClean="0">
                <a:latin typeface="Helvetica Neue Thin"/>
                <a:cs typeface="Helvetica Neue Thin"/>
              </a:rPr>
              <a:t>GN </a:t>
            </a:r>
            <a:r>
              <a:rPr lang="en-US" dirty="0" smtClean="0">
                <a:latin typeface="Helvetica Neue Medium"/>
                <a:cs typeface="Helvetica Neue Medium"/>
              </a:rPr>
              <a:t>S</a:t>
            </a:r>
            <a:r>
              <a:rPr lang="en-US" dirty="0" smtClean="0">
                <a:latin typeface="Helvetica Neue Thin"/>
                <a:cs typeface="Helvetica Neue Thin"/>
              </a:rPr>
              <a:t>pectroscopic </a:t>
            </a:r>
            <a:r>
              <a:rPr lang="en-US" dirty="0" smtClean="0">
                <a:latin typeface="Helvetica Neue Medium"/>
                <a:cs typeface="Helvetica Neue Medium"/>
              </a:rPr>
              <a:t>S</a:t>
            </a:r>
            <a:r>
              <a:rPr lang="en-US" dirty="0" smtClean="0">
                <a:latin typeface="Helvetica Neue Thin"/>
                <a:cs typeface="Helvetica Neue Thin"/>
              </a:rPr>
              <a:t>urvey</a:t>
            </a:r>
            <a:endParaRPr lang="en-US" dirty="0">
              <a:latin typeface="Helvetica Neue Thin"/>
              <a:cs typeface="Helvetica Neue Thin"/>
            </a:endParaRPr>
          </a:p>
        </p:txBody>
      </p:sp>
      <p:sp>
        <p:nvSpPr>
          <p:cNvPr id="4" name="Rectangle 3"/>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rotWithShape="1">
          <a:blip r:embed="rId4"/>
          <a:srcRect l="10430" b="8544"/>
          <a:stretch/>
        </p:blipFill>
        <p:spPr>
          <a:xfrm>
            <a:off x="7378700" y="5356373"/>
            <a:ext cx="1625600" cy="1327865"/>
          </a:xfrm>
          <a:prstGeom prst="rect">
            <a:avLst/>
          </a:prstGeom>
        </p:spPr>
      </p:pic>
      <p:sp>
        <p:nvSpPr>
          <p:cNvPr id="6" name="Rectangle 5"/>
          <p:cNvSpPr/>
          <p:nvPr/>
        </p:nvSpPr>
        <p:spPr>
          <a:xfrm>
            <a:off x="195352" y="6317090"/>
            <a:ext cx="2317298" cy="369332"/>
          </a:xfrm>
          <a:prstGeom prst="rect">
            <a:avLst/>
          </a:prstGeom>
        </p:spPr>
        <p:txBody>
          <a:bodyPr wrap="none">
            <a:spAutoFit/>
          </a:bodyPr>
          <a:lstStyle/>
          <a:p>
            <a:r>
              <a:rPr lang="en-US" dirty="0" smtClean="0">
                <a:latin typeface="Helvetica Neue Thin"/>
                <a:cs typeface="Helvetica Neue Thin"/>
              </a:rPr>
              <a:t>Koss et al. (submitted)</a:t>
            </a:r>
            <a:endParaRPr lang="en-US" dirty="0">
              <a:latin typeface="Helvetica Neue Thin"/>
              <a:cs typeface="Helvetica Neue Thin"/>
            </a:endParaRPr>
          </a:p>
        </p:txBody>
      </p:sp>
    </p:spTree>
    <p:extLst>
      <p:ext uri="{BB962C8B-B14F-4D97-AF65-F5344CB8AC3E}">
        <p14:creationId xmlns:p14="http://schemas.microsoft.com/office/powerpoint/2010/main" val="1095187587"/>
      </p:ext>
    </p:extLst>
  </p:cSld>
  <p:clrMapOvr>
    <a:masterClrMapping/>
  </p:clrMapOvr>
  <mc:AlternateContent xmlns:mc="http://schemas.openxmlformats.org/markup-compatibility/2006">
    <mc:Choice xmlns:p14="http://schemas.microsoft.com/office/powerpoint/2010/main" Requires="p14">
      <p:transition spd="slow" p14:dur="2000" advTm="40199"/>
    </mc:Choice>
    <mc:Fallback>
      <p:transition xmlns:p14="http://schemas.microsoft.com/office/powerpoint/2010/main" spd="slow" advTm="40199"/>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p:spPr>
        <p:txBody>
          <a:bodyPr>
            <a:normAutofit fontScale="90000"/>
          </a:bodyPr>
          <a:lstStyle/>
          <a:p>
            <a:r>
              <a:rPr lang="en-US" dirty="0" smtClean="0">
                <a:latin typeface="Helvetica Neue Thin"/>
                <a:cs typeface="Helvetica Neue Thin"/>
              </a:rPr>
              <a:t>Cross-Correlate with 2MASS Galaxies</a:t>
            </a:r>
            <a:endParaRPr lang="en-US" dirty="0">
              <a:latin typeface="Helvetica Neue Thin"/>
              <a:cs typeface="Helvetica Neue Thin"/>
            </a:endParaRPr>
          </a:p>
        </p:txBody>
      </p:sp>
      <p:sp>
        <p:nvSpPr>
          <p:cNvPr id="4" name="Rectangle 3"/>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rotWithShape="1">
          <a:blip r:embed="rId3"/>
          <a:srcRect l="5000" t="8912" r="3472" b="8774"/>
          <a:stretch/>
        </p:blipFill>
        <p:spPr>
          <a:xfrm>
            <a:off x="317500" y="1714501"/>
            <a:ext cx="8369300" cy="4457700"/>
          </a:xfrm>
          <a:prstGeom prst="rect">
            <a:avLst/>
          </a:prstGeom>
        </p:spPr>
      </p:pic>
      <p:pic>
        <p:nvPicPr>
          <p:cNvPr id="5" name="Picture 4"/>
          <p:cNvPicPr>
            <a:picLocks noChangeAspect="1"/>
          </p:cNvPicPr>
          <p:nvPr/>
        </p:nvPicPr>
        <p:blipFill rotWithShape="1">
          <a:blip r:embed="rId4"/>
          <a:srcRect l="10430" b="8544"/>
          <a:stretch/>
        </p:blipFill>
        <p:spPr>
          <a:xfrm>
            <a:off x="7378700" y="5356373"/>
            <a:ext cx="1625600" cy="1327865"/>
          </a:xfrm>
          <a:prstGeom prst="rect">
            <a:avLst/>
          </a:prstGeom>
        </p:spPr>
      </p:pic>
      <p:sp>
        <p:nvSpPr>
          <p:cNvPr id="7" name="Rectangle 6"/>
          <p:cNvSpPr/>
          <p:nvPr/>
        </p:nvSpPr>
        <p:spPr>
          <a:xfrm>
            <a:off x="195352" y="6317090"/>
            <a:ext cx="2711805" cy="369332"/>
          </a:xfrm>
          <a:prstGeom prst="rect">
            <a:avLst/>
          </a:prstGeom>
        </p:spPr>
        <p:txBody>
          <a:bodyPr wrap="none">
            <a:spAutoFit/>
          </a:bodyPr>
          <a:lstStyle/>
          <a:p>
            <a:r>
              <a:rPr lang="en-US" dirty="0" smtClean="0">
                <a:latin typeface="Helvetica Neue Thin"/>
                <a:cs typeface="Helvetica Neue Thin"/>
              </a:rPr>
              <a:t>2MRS: </a:t>
            </a:r>
            <a:r>
              <a:rPr lang="en-US" dirty="0" err="1" smtClean="0">
                <a:latin typeface="Helvetica Neue Thin"/>
                <a:cs typeface="Helvetica Neue Thin"/>
              </a:rPr>
              <a:t>Huchra</a:t>
            </a:r>
            <a:r>
              <a:rPr lang="en-US" dirty="0" smtClean="0">
                <a:latin typeface="Helvetica Neue Thin"/>
                <a:cs typeface="Helvetica Neue Thin"/>
              </a:rPr>
              <a:t> et al. 2011</a:t>
            </a:r>
            <a:endParaRPr lang="en-US" dirty="0">
              <a:latin typeface="Helvetica Neue Thin"/>
              <a:cs typeface="Helvetica Neue Thin"/>
            </a:endParaRPr>
          </a:p>
        </p:txBody>
      </p:sp>
    </p:spTree>
    <p:extLst>
      <p:ext uri="{BB962C8B-B14F-4D97-AF65-F5344CB8AC3E}">
        <p14:creationId xmlns:p14="http://schemas.microsoft.com/office/powerpoint/2010/main" val="987089408"/>
      </p:ext>
    </p:extLst>
  </p:cSld>
  <p:clrMapOvr>
    <a:masterClrMapping/>
  </p:clrMapOvr>
  <mc:AlternateContent xmlns:mc="http://schemas.openxmlformats.org/markup-compatibility/2006">
    <mc:Choice xmlns:p14="http://schemas.microsoft.com/office/powerpoint/2010/main" Requires="p14">
      <p:transition spd="slow" p14:dur="2000" advTm="16275"/>
    </mc:Choice>
    <mc:Fallback>
      <p:transition xmlns:p14="http://schemas.microsoft.com/office/powerpoint/2010/main" spd="slow" advTm="16275"/>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p:cNvSpPr/>
          <p:nvPr/>
        </p:nvSpPr>
        <p:spPr>
          <a:xfrm>
            <a:off x="627974" y="3126314"/>
            <a:ext cx="1339678" cy="1353805"/>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808229" y="4884864"/>
            <a:ext cx="837405" cy="8374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2224393" y="4284723"/>
            <a:ext cx="599065" cy="642011"/>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2902689" y="3321708"/>
            <a:ext cx="372750" cy="390788"/>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2438034" y="5540831"/>
            <a:ext cx="837405" cy="837405"/>
          </a:xfrm>
          <a:prstGeom prst="ellipse">
            <a:avLst/>
          </a:prstGeom>
          <a:solidFill>
            <a:srgbClr val="0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7" name="Picture 16"/>
          <p:cNvPicPr>
            <a:picLocks noChangeAspect="1"/>
          </p:cNvPicPr>
          <p:nvPr/>
        </p:nvPicPr>
        <p:blipFill rotWithShape="1">
          <a:blip r:embed="rId3"/>
          <a:srcRect l="31744" t="19003" r="33308" b="21571"/>
          <a:stretch/>
        </p:blipFill>
        <p:spPr>
          <a:xfrm>
            <a:off x="885995" y="3447317"/>
            <a:ext cx="802557" cy="767621"/>
          </a:xfrm>
          <a:prstGeom prst="rect">
            <a:avLst/>
          </a:prstGeom>
        </p:spPr>
      </p:pic>
      <p:pic>
        <p:nvPicPr>
          <p:cNvPr id="18" name="Picture 17"/>
          <p:cNvPicPr>
            <a:picLocks noChangeAspect="1"/>
          </p:cNvPicPr>
          <p:nvPr/>
        </p:nvPicPr>
        <p:blipFill rotWithShape="1">
          <a:blip r:embed="rId3"/>
          <a:srcRect l="31744" t="19003" r="33308" b="21571"/>
          <a:stretch/>
        </p:blipFill>
        <p:spPr>
          <a:xfrm>
            <a:off x="2627989" y="5764139"/>
            <a:ext cx="437759" cy="418703"/>
          </a:xfrm>
          <a:prstGeom prst="rect">
            <a:avLst/>
          </a:prstGeom>
        </p:spPr>
      </p:pic>
      <p:sp>
        <p:nvSpPr>
          <p:cNvPr id="21" name="Title 3"/>
          <p:cNvSpPr>
            <a:spLocks noGrp="1"/>
          </p:cNvSpPr>
          <p:nvPr>
            <p:ph type="title"/>
          </p:nvPr>
        </p:nvSpPr>
        <p:spPr>
          <a:xfrm>
            <a:off x="457200" y="274638"/>
            <a:ext cx="8229600" cy="1143000"/>
          </a:xfrm>
        </p:spPr>
        <p:txBody>
          <a:bodyPr/>
          <a:lstStyle/>
          <a:p>
            <a:r>
              <a:rPr lang="en-US" dirty="0" smtClean="0">
                <a:latin typeface="Helvetica Neue Thin"/>
                <a:cs typeface="Helvetica Neue Thin"/>
              </a:rPr>
              <a:t>w</a:t>
            </a:r>
            <a:r>
              <a:rPr lang="en-US" baseline="-25000" dirty="0" smtClean="0">
                <a:latin typeface="Helvetica Neue Thin"/>
                <a:cs typeface="Helvetica Neue Thin"/>
              </a:rPr>
              <a:t>p</a:t>
            </a:r>
            <a:r>
              <a:rPr lang="en-US" dirty="0" smtClean="0">
                <a:latin typeface="Helvetica Neue Thin"/>
                <a:cs typeface="Helvetica Neue Thin"/>
              </a:rPr>
              <a:t>(</a:t>
            </a:r>
            <a:r>
              <a:rPr lang="en-US" dirty="0" err="1" smtClean="0">
                <a:latin typeface="Helvetica Neue Thin"/>
                <a:cs typeface="Helvetica Neue Thin"/>
              </a:rPr>
              <a:t>r</a:t>
            </a:r>
            <a:r>
              <a:rPr lang="en-US" baseline="-25000" dirty="0" err="1" smtClean="0">
                <a:latin typeface="Helvetica Neue Thin"/>
                <a:cs typeface="Helvetica Neue Thin"/>
              </a:rPr>
              <a:t>p</a:t>
            </a:r>
            <a:r>
              <a:rPr lang="en-US" dirty="0" smtClean="0">
                <a:latin typeface="Helvetica Neue Thin"/>
                <a:cs typeface="Helvetica Neue Thin"/>
              </a:rPr>
              <a:t>) = w</a:t>
            </a:r>
            <a:r>
              <a:rPr lang="en-US" baseline="-25000" dirty="0" smtClean="0">
                <a:latin typeface="Helvetica Neue Thin"/>
                <a:cs typeface="Helvetica Neue Thin"/>
              </a:rPr>
              <a:t>1-halo</a:t>
            </a:r>
            <a:r>
              <a:rPr lang="en-US" dirty="0">
                <a:latin typeface="Helvetica Neue Thin"/>
                <a:cs typeface="Helvetica Neue Thin"/>
              </a:rPr>
              <a:t>(r</a:t>
            </a:r>
            <a:r>
              <a:rPr lang="en-US" baseline="-25000" dirty="0">
                <a:latin typeface="Helvetica Neue Thin"/>
                <a:cs typeface="Helvetica Neue Thin"/>
              </a:rPr>
              <a:t>p</a:t>
            </a:r>
            <a:r>
              <a:rPr lang="en-US" dirty="0">
                <a:latin typeface="Helvetica Neue Thin"/>
                <a:cs typeface="Helvetica Neue Thin"/>
              </a:rPr>
              <a:t>) +</a:t>
            </a:r>
            <a:r>
              <a:rPr lang="en-US" dirty="0" smtClean="0">
                <a:latin typeface="Helvetica Neue Thin"/>
                <a:cs typeface="Helvetica Neue Thin"/>
              </a:rPr>
              <a:t>w</a:t>
            </a:r>
            <a:r>
              <a:rPr lang="en-US" baseline="-25000" dirty="0" smtClean="0">
                <a:latin typeface="Helvetica Neue Thin"/>
                <a:cs typeface="Helvetica Neue Thin"/>
              </a:rPr>
              <a:t>2-halo</a:t>
            </a:r>
            <a:r>
              <a:rPr lang="en-US" dirty="0">
                <a:latin typeface="Helvetica Neue Thin"/>
                <a:cs typeface="Helvetica Neue Thin"/>
              </a:rPr>
              <a:t>(r</a:t>
            </a:r>
            <a:r>
              <a:rPr lang="en-US" baseline="-25000" dirty="0">
                <a:latin typeface="Helvetica Neue Thin"/>
                <a:cs typeface="Helvetica Neue Thin"/>
              </a:rPr>
              <a:t>p</a:t>
            </a:r>
            <a:r>
              <a:rPr lang="en-US" dirty="0">
                <a:latin typeface="Helvetica Neue Thin"/>
                <a:cs typeface="Helvetica Neue Thin"/>
              </a:rPr>
              <a:t>) </a:t>
            </a:r>
          </a:p>
        </p:txBody>
      </p:sp>
      <p:sp>
        <p:nvSpPr>
          <p:cNvPr id="16" name="Rectangle 15"/>
          <p:cNvSpPr/>
          <p:nvPr/>
        </p:nvSpPr>
        <p:spPr>
          <a:xfrm>
            <a:off x="118130" y="122396"/>
            <a:ext cx="8924270" cy="6641582"/>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rotWithShape="1">
          <a:blip r:embed="rId4"/>
          <a:srcRect t="5324" r="8333"/>
          <a:stretch/>
        </p:blipFill>
        <p:spPr>
          <a:xfrm>
            <a:off x="3688805" y="2082800"/>
            <a:ext cx="5163094" cy="3562789"/>
          </a:xfrm>
          <a:prstGeom prst="rect">
            <a:avLst/>
          </a:prstGeom>
        </p:spPr>
      </p:pic>
      <p:grpSp>
        <p:nvGrpSpPr>
          <p:cNvPr id="23" name="Group 22"/>
          <p:cNvGrpSpPr/>
          <p:nvPr/>
        </p:nvGrpSpPr>
        <p:grpSpPr>
          <a:xfrm>
            <a:off x="3734983" y="3522151"/>
            <a:ext cx="3571919" cy="2140256"/>
            <a:chOff x="1505219" y="3234224"/>
            <a:chExt cx="3807348" cy="2176799"/>
          </a:xfrm>
        </p:grpSpPr>
        <p:sp>
          <p:nvSpPr>
            <p:cNvPr id="25" name="Rectangle 24"/>
            <p:cNvSpPr/>
            <p:nvPr/>
          </p:nvSpPr>
          <p:spPr>
            <a:xfrm rot="16200000">
              <a:off x="1447511" y="3291932"/>
              <a:ext cx="453970" cy="338554"/>
            </a:xfrm>
            <a:prstGeom prst="rect">
              <a:avLst/>
            </a:prstGeom>
            <a:solidFill>
              <a:srgbClr val="FFFFFF"/>
            </a:solidFill>
          </p:spPr>
          <p:txBody>
            <a:bodyPr wrap="none">
              <a:spAutoFit/>
            </a:bodyPr>
            <a:lstStyle/>
            <a:p>
              <a:r>
                <a:rPr lang="en-US" sz="1600" dirty="0" smtClean="0">
                  <a:latin typeface="Helvetica Neue Thin"/>
                  <a:cs typeface="Helvetica Neue Thin"/>
                </a:rPr>
                <a:t>W</a:t>
              </a:r>
              <a:r>
                <a:rPr lang="en-US" sz="1600" baseline="-25000" dirty="0" smtClean="0">
                  <a:latin typeface="Helvetica Neue Thin"/>
                  <a:cs typeface="Helvetica Neue Thin"/>
                </a:rPr>
                <a:t>p </a:t>
              </a:r>
              <a:endParaRPr lang="en-US" sz="1600" dirty="0">
                <a:latin typeface="Helvetica Neue Thin"/>
                <a:cs typeface="Helvetica Neue Thin"/>
              </a:endParaRPr>
            </a:p>
          </p:txBody>
        </p:sp>
        <p:sp>
          <p:nvSpPr>
            <p:cNvPr id="26" name="TextBox 25"/>
            <p:cNvSpPr txBox="1"/>
            <p:nvPr/>
          </p:nvSpPr>
          <p:spPr>
            <a:xfrm>
              <a:off x="4062967" y="5072469"/>
              <a:ext cx="1249600" cy="338554"/>
            </a:xfrm>
            <a:prstGeom prst="rect">
              <a:avLst/>
            </a:prstGeom>
            <a:solidFill>
              <a:srgbClr val="FFFFFF"/>
            </a:solidFill>
          </p:spPr>
          <p:txBody>
            <a:bodyPr wrap="square" rtlCol="0">
              <a:spAutoFit/>
            </a:bodyPr>
            <a:lstStyle/>
            <a:p>
              <a:r>
                <a:rPr lang="en-US" sz="1600" dirty="0" smtClean="0">
                  <a:latin typeface="Helvetica Neue Thin"/>
                  <a:cs typeface="Helvetica Neue Thin"/>
                </a:rPr>
                <a:t>r</a:t>
              </a:r>
              <a:r>
                <a:rPr lang="en-US" sz="1600" baseline="-25000" dirty="0" smtClean="0">
                  <a:latin typeface="Helvetica Neue Thin"/>
                  <a:cs typeface="Helvetica Neue Thin"/>
                </a:rPr>
                <a:t>p</a:t>
              </a:r>
              <a:r>
                <a:rPr lang="en-US" sz="1600" dirty="0" smtClean="0">
                  <a:latin typeface="Helvetica Neue Thin"/>
                  <a:cs typeface="Helvetica Neue Thin"/>
                </a:rPr>
                <a:t> (Mpc h</a:t>
              </a:r>
              <a:r>
                <a:rPr lang="en-US" sz="1600" baseline="30000" dirty="0" smtClean="0">
                  <a:latin typeface="Helvetica Neue Thin"/>
                  <a:cs typeface="Helvetica Neue Thin"/>
                </a:rPr>
                <a:t>-1</a:t>
              </a:r>
              <a:r>
                <a:rPr lang="en-US" sz="1600" dirty="0" smtClean="0">
                  <a:latin typeface="Helvetica Neue Thin"/>
                  <a:cs typeface="Helvetica Neue Thin"/>
                </a:rPr>
                <a:t>)</a:t>
              </a:r>
              <a:endParaRPr lang="en-US" sz="1600" dirty="0">
                <a:latin typeface="Helvetica Neue Thin"/>
                <a:cs typeface="Helvetica Neue Thin"/>
              </a:endParaRPr>
            </a:p>
          </p:txBody>
        </p:sp>
      </p:grpSp>
      <p:sp>
        <p:nvSpPr>
          <p:cNvPr id="19" name="TextBox 18"/>
          <p:cNvSpPr txBox="1"/>
          <p:nvPr/>
        </p:nvSpPr>
        <p:spPr>
          <a:xfrm>
            <a:off x="5802325" y="5337554"/>
            <a:ext cx="1643077" cy="366825"/>
          </a:xfrm>
          <a:prstGeom prst="rect">
            <a:avLst/>
          </a:prstGeom>
          <a:solidFill>
            <a:schemeClr val="bg1"/>
          </a:solidFill>
        </p:spPr>
        <p:txBody>
          <a:bodyPr wrap="none" rtlCol="0">
            <a:spAutoFit/>
          </a:bodyPr>
          <a:lstStyle/>
          <a:p>
            <a:r>
              <a:rPr lang="en-US" dirty="0" smtClean="0">
                <a:latin typeface="Helvetica Neue Thin"/>
                <a:cs typeface="Helvetica Neue Thin"/>
              </a:rPr>
              <a:t>Scale (Mpc h</a:t>
            </a:r>
            <a:r>
              <a:rPr lang="en-US" baseline="30000" dirty="0" smtClean="0">
                <a:latin typeface="Helvetica Neue Thin"/>
                <a:cs typeface="Helvetica Neue Thin"/>
              </a:rPr>
              <a:t>-1</a:t>
            </a:r>
            <a:r>
              <a:rPr lang="en-US" dirty="0" smtClean="0">
                <a:latin typeface="Helvetica Neue Thin"/>
                <a:cs typeface="Helvetica Neue Thin"/>
              </a:rPr>
              <a:t>)</a:t>
            </a:r>
            <a:endParaRPr lang="en-US" dirty="0">
              <a:latin typeface="Helvetica Neue Thin"/>
              <a:cs typeface="Helvetica Neue Thin"/>
            </a:endParaRPr>
          </a:p>
        </p:txBody>
      </p:sp>
    </p:spTree>
    <p:extLst>
      <p:ext uri="{BB962C8B-B14F-4D97-AF65-F5344CB8AC3E}">
        <p14:creationId xmlns:p14="http://schemas.microsoft.com/office/powerpoint/2010/main" val="777276666"/>
      </p:ext>
    </p:extLst>
  </p:cSld>
  <p:clrMapOvr>
    <a:masterClrMapping/>
  </p:clrMapOvr>
  <mc:AlternateContent xmlns:mc="http://schemas.openxmlformats.org/markup-compatibility/2006">
    <mc:Choice xmlns:p14="http://schemas.microsoft.com/office/powerpoint/2010/main" Requires="p14">
      <p:transition spd="slow" p14:dur="2000" advTm="19850"/>
    </mc:Choice>
    <mc:Fallback>
      <p:transition xmlns:p14="http://schemas.microsoft.com/office/powerpoint/2010/main" spd="slow" advTm="19850"/>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28977</TotalTime>
  <Words>2747</Words>
  <Application>Microsoft Macintosh PowerPoint</Application>
  <PresentationFormat>On-screen Show (4:3)</PresentationFormat>
  <Paragraphs>297</Paragraphs>
  <Slides>27</Slides>
  <Notes>26</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Probing the Environments of Local AGN with Swift-BAT</vt:lpstr>
      <vt:lpstr>AGN Clustering</vt:lpstr>
      <vt:lpstr>AGN Clustering</vt:lpstr>
      <vt:lpstr>Previous Measurements</vt:lpstr>
      <vt:lpstr>Previous Measurements</vt:lpstr>
      <vt:lpstr>Hard X-ray selection – an unbiased, local sample!</vt:lpstr>
      <vt:lpstr>BAT AGN Spectroscopic Survey</vt:lpstr>
      <vt:lpstr>Cross-Correlate with 2MASS Galaxies</vt:lpstr>
      <vt:lpstr>wp(rp) = w1-halo(rp) +w2-halo(rp) </vt:lpstr>
      <vt:lpstr>wp(rp) = w1-halo(rp) +w2-halo(rp) </vt:lpstr>
      <vt:lpstr>wp(rp) = w1-halo(rp) +w2-halo(rp) </vt:lpstr>
      <vt:lpstr>Halo Occupation Distribution (HOD)</vt:lpstr>
      <vt:lpstr>Halotools (Hearin et al. 2016)</vt:lpstr>
      <vt:lpstr>Halotools (Hearin et al. 2016)</vt:lpstr>
      <vt:lpstr>Halotools (Hearin et al. 2016)</vt:lpstr>
      <vt:lpstr>Halotools (Hearin et al. 2016)</vt:lpstr>
      <vt:lpstr>AGN-Galaxy cross-correlation</vt:lpstr>
      <vt:lpstr>Halo Occupation Distribution</vt:lpstr>
      <vt:lpstr>Halo Occupation Distribution</vt:lpstr>
      <vt:lpstr>wp vs. obscuration</vt:lpstr>
      <vt:lpstr>Type 1 vs. Type 2</vt:lpstr>
      <vt:lpstr>Type 1 vs. Type 2</vt:lpstr>
      <vt:lpstr>Average Halo Masses</vt:lpstr>
      <vt:lpstr>(Preliminary) Conclusions</vt:lpstr>
      <vt:lpstr>PowerPoint Presentation</vt:lpstr>
      <vt:lpstr>AGN Fraction</vt:lpstr>
      <vt:lpstr>2-pt Correlation function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Clustering of Local AGN</dc:title>
  <dc:creator>User</dc:creator>
  <cp:lastModifiedBy>User</cp:lastModifiedBy>
  <cp:revision>209</cp:revision>
  <dcterms:created xsi:type="dcterms:W3CDTF">2017-05-08T19:44:34Z</dcterms:created>
  <dcterms:modified xsi:type="dcterms:W3CDTF">2017-06-07T12:14:37Z</dcterms:modified>
</cp:coreProperties>
</file>